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522" r:id="rId2"/>
    <p:sldId id="442" r:id="rId3"/>
    <p:sldId id="494" r:id="rId4"/>
    <p:sldId id="495" r:id="rId5"/>
    <p:sldId id="523" r:id="rId6"/>
    <p:sldId id="525" r:id="rId7"/>
    <p:sldId id="526" r:id="rId8"/>
    <p:sldId id="527" r:id="rId9"/>
    <p:sldId id="528" r:id="rId10"/>
    <p:sldId id="529" r:id="rId11"/>
    <p:sldId id="531" r:id="rId12"/>
    <p:sldId id="532" r:id="rId13"/>
    <p:sldId id="533" r:id="rId14"/>
    <p:sldId id="530" r:id="rId15"/>
    <p:sldId id="535" r:id="rId16"/>
    <p:sldId id="536" r:id="rId17"/>
    <p:sldId id="542" r:id="rId18"/>
    <p:sldId id="534" r:id="rId19"/>
    <p:sldId id="537" r:id="rId20"/>
    <p:sldId id="538" r:id="rId21"/>
    <p:sldId id="539" r:id="rId22"/>
    <p:sldId id="543" r:id="rId23"/>
    <p:sldId id="544" r:id="rId24"/>
    <p:sldId id="545" r:id="rId25"/>
    <p:sldId id="541" r:id="rId26"/>
    <p:sldId id="540" r:id="rId27"/>
    <p:sldId id="266" r:id="rId2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99FF"/>
    <a:srgbClr val="FF3300"/>
    <a:srgbClr val="FF3399"/>
    <a:srgbClr val="FF0066"/>
    <a:srgbClr val="FF0000"/>
    <a:srgbClr val="FF5050"/>
    <a:srgbClr val="8B669A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5552" autoAdjust="0"/>
  </p:normalViewPr>
  <p:slideViewPr>
    <p:cSldViewPr>
      <p:cViewPr>
        <p:scale>
          <a:sx n="95" d="100"/>
          <a:sy n="95" d="100"/>
        </p:scale>
        <p:origin x="-714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6BA95-5C13-4454-ADE8-1F663625B98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F6DE8-6E95-4CC4-A9DF-A80509C75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4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WEST BENGAL (GROUND WATER)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F7817-D46E-49B7-81D4-B3ACC3C2897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WEST BENGAL (GROUND WATER)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080B3-DEE8-432B-8191-DE0721F66B7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WEST BENGAL (GROUND WATER)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16279-C283-4CC6-A0EA-DD4E8FFEE53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WEST BENGAL (GROUND WATER)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2D843-F5E8-4C81-9883-6BB95B6B53C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WEST BENGAL (GROUND WATER)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6248B-FB1F-41C0-B0DE-454B2F08FC7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WEST BENGAL (GROUND WATER)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3A01E-E78A-4EF9-8C74-B4EE0D49C5A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WEST BENGAL (GROUND WATER)</a:t>
            </a: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D8B87-5D22-4458-8569-2C7AC47C3AE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WEST BENGAL (GROUND WATER)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00AC0-B142-4555-8761-E5454BD70C6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WEST BENGAL (GROUND WATER)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06161-716B-4C03-861B-03D10B1AE5E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WEST BENGAL (GROUND WATER)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D4F32-862B-44E2-91D4-F5DF18DF356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WEST BENGAL (GROUND WATER)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EA48C-F2D9-412C-B6ED-32574AE77B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s-ES" smtClean="0"/>
              <a:t>WEST BENGAL (GROUND WATER)</a:t>
            </a: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252C59-0E92-4A92-8692-F25F419E037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180.92.171.80/eSWDES/eswdes-desktop.html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0" y="533400"/>
            <a:ext cx="9144000" cy="12954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NATIONAL HYDROLOGY PROJECT</a:t>
            </a:r>
            <a:r>
              <a:rPr lang="en-US" sz="2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2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WEST BENGAL (GROUNDWATER)</a:t>
            </a:r>
            <a:r>
              <a:rPr lang="en-US" sz="26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6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</a:br>
            <a:endParaRPr lang="es-ES" sz="2600" b="1" dirty="0" smtClean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-27634" y="3962400"/>
            <a:ext cx="9144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0099"/>
                </a:solidFill>
              </a:rPr>
              <a:t>GOVERNMENT OF WEST BENGAL</a:t>
            </a:r>
          </a:p>
          <a:p>
            <a:pPr algn="ctr"/>
            <a:r>
              <a:rPr lang="en-US" b="1" dirty="0">
                <a:solidFill>
                  <a:srgbClr val="000099"/>
                </a:solidFill>
              </a:rPr>
              <a:t>STATE </a:t>
            </a:r>
            <a:r>
              <a:rPr lang="en-US" b="1" dirty="0" smtClean="0">
                <a:solidFill>
                  <a:srgbClr val="000099"/>
                </a:solidFill>
              </a:rPr>
              <a:t> WATER </a:t>
            </a:r>
            <a:r>
              <a:rPr lang="en-US" b="1" dirty="0">
                <a:solidFill>
                  <a:srgbClr val="000099"/>
                </a:solidFill>
              </a:rPr>
              <a:t>INVESTIGATION </a:t>
            </a:r>
            <a:r>
              <a:rPr lang="en-US" b="1" dirty="0" smtClean="0">
                <a:solidFill>
                  <a:srgbClr val="000099"/>
                </a:solidFill>
              </a:rPr>
              <a:t>DIRECTORATE</a:t>
            </a:r>
          </a:p>
          <a:p>
            <a:pPr algn="ctr"/>
            <a:r>
              <a:rPr lang="en-US" b="1" dirty="0">
                <a:solidFill>
                  <a:srgbClr val="000099"/>
                </a:solidFill>
              </a:rPr>
              <a:t>DEPARTMENT OF WATER RESOURCES INVESTIGATION &amp; DEVELOPMENT</a:t>
            </a:r>
            <a:endParaRPr lang="en-US" dirty="0">
              <a:solidFill>
                <a:srgbClr val="000099"/>
              </a:solidFill>
            </a:endParaRPr>
          </a:p>
          <a:p>
            <a:pPr algn="ctr"/>
            <a:endParaRPr lang="en-US" sz="2000" b="1" dirty="0">
              <a:solidFill>
                <a:srgbClr val="0070C0"/>
              </a:solidFill>
            </a:endParaRPr>
          </a:p>
        </p:txBody>
      </p:sp>
      <p:pic>
        <p:nvPicPr>
          <p:cNvPr id="2053" name="Picture 28" descr="http://www.niohkol.nic.in/images/gov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8001" y="2828925"/>
            <a:ext cx="6762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http://www.indiawrm.org/images/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086" y="6258446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53200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dirty="0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91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409619"/>
              </p:ext>
            </p:extLst>
          </p:nvPr>
        </p:nvGraphicFramePr>
        <p:xfrm>
          <a:off x="1066800" y="1905000"/>
          <a:ext cx="7155215" cy="47244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2432"/>
                <a:gridCol w="322432"/>
                <a:gridCol w="380776"/>
                <a:gridCol w="970365"/>
                <a:gridCol w="469829"/>
                <a:gridCol w="1412781"/>
                <a:gridCol w="762000"/>
                <a:gridCol w="762000"/>
                <a:gridCol w="457200"/>
                <a:gridCol w="457200"/>
                <a:gridCol w="381000"/>
                <a:gridCol w="457200"/>
              </a:tblGrid>
              <a:tr h="443360"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 dirty="0">
                          <a:effectLst/>
                        </a:rPr>
                        <a:t>3322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1271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D1.1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Construction of Knowledge Centres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D1.1.01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Setting up of a GW Hydrology Training Centre (GWHTC)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Civil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NCB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150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150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Post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</a:tr>
              <a:tr h="4433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3323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1271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D1.1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Construction of Knowledge Centres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D1.1.02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Establishment of State GW Informatics Centre (SGWIC)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Civil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Shopping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Post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</a:tr>
              <a:tr h="2955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4792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1271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D2.1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Trainings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D2.1.01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National/International Training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O&amp;M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Operational Expenses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150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150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Post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</a:tr>
              <a:tr h="4618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4793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1271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D2.2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Workshops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D2.2.01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Workshops-Experience &amp; Knowledge sharing, seminar etc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O&amp;M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Operational Expenses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Post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</a:tr>
              <a:tr h="2955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4794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1271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D2.3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Study Tours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D2.3.01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Study Tour -International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O&amp;M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Operational Expenses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Post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</a:tr>
              <a:tr h="314046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4795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1271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D3.1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Establishment of PMU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D3.1.01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Setting up of SPMU_WB(GW) Office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Civil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NCB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Post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</a:tr>
              <a:tr h="314046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4796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1271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D3.2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Operational Cost of PMU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D3.2.01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Establishment &amp; Operational Cost of SPMU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O&amp;M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Operational Expenses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200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200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Post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</a:tr>
              <a:tr h="7481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4797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1271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D4.1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Incremental Staff Cost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D4.1.01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Hiring of Technical experts such as RS /GIS, Water Quality, GW modeling, procurement, Geophysists, MIS etc.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O&amp;M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Operational Expenses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100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100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Post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</a:tr>
              <a:tr h="7666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4798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1271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D4.1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Incremental Staff Cost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D4.1.02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Hiring of Non-technical such as Office Assistants, accountant, Data Entry Operator, ProgramAssistant, MTS etc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O&amp;M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Operational Expenses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100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100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Post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</a:tr>
              <a:tr h="4433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4799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1271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D4.1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Incremental Staff Cost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D4.1.03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Hiring of Vehicles including cost of fuel &amp; lubricants etc.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O&amp;M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Operational Expenses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Post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</a:tr>
              <a:tr h="198437">
                <a:tc gridSpan="10"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37" marR="9237" marT="9237" marB="0"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PIP COST TABLE</a:t>
            </a:r>
            <a:b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WEST BENGAL (GROUNDWATER)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702550"/>
              </p:ext>
            </p:extLst>
          </p:nvPr>
        </p:nvGraphicFramePr>
        <p:xfrm>
          <a:off x="1066800" y="1346835"/>
          <a:ext cx="7162799" cy="55816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30155"/>
                <a:gridCol w="330155"/>
                <a:gridCol w="389898"/>
                <a:gridCol w="930992"/>
                <a:gridCol w="543702"/>
                <a:gridCol w="1361297"/>
                <a:gridCol w="762000"/>
                <a:gridCol w="762000"/>
                <a:gridCol w="425689"/>
                <a:gridCol w="477939"/>
                <a:gridCol w="367888"/>
                <a:gridCol w="481084"/>
              </a:tblGrid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UID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Agid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S2S Name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Activity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Item Code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Item Name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Procurement Type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Procurement Method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Unit </a:t>
                      </a:r>
                      <a:r>
                        <a:rPr lang="en-US" sz="900" u="none" strike="noStrike" dirty="0" smtClean="0">
                          <a:effectLst/>
                        </a:rPr>
                        <a:t>Price (</a:t>
                      </a:r>
                      <a:r>
                        <a:rPr lang="en-US" sz="900" u="none" strike="noStrike" dirty="0" err="1" smtClean="0">
                          <a:effectLst/>
                        </a:rPr>
                        <a:t>Rs</a:t>
                      </a:r>
                      <a:r>
                        <a:rPr lang="en-US" sz="900" u="none" strike="noStrike" dirty="0" smtClean="0">
                          <a:effectLst/>
                        </a:rPr>
                        <a:t> in Lakh)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Total (</a:t>
                      </a:r>
                      <a:r>
                        <a:rPr lang="en-US" sz="900" u="none" strike="noStrike" dirty="0" err="1" smtClean="0">
                          <a:effectLst/>
                        </a:rPr>
                        <a:t>Rs</a:t>
                      </a:r>
                      <a:r>
                        <a:rPr lang="en-US" sz="900" u="none" strike="noStrike" dirty="0" smtClean="0">
                          <a:effectLst/>
                        </a:rPr>
                        <a:t> in Lakh)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Bank Review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66800" y="1002268"/>
            <a:ext cx="3129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(Approved Component 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D)</a:t>
            </a:r>
            <a:endParaRPr lang="en-US" dirty="0"/>
          </a:p>
        </p:txBody>
      </p:sp>
      <p:pic>
        <p:nvPicPr>
          <p:cNvPr id="8" name="Picture 6" descr="http://www.indiawrm.org/images/log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324599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88811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615086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PROCUREMENT PLAN (2016-2017)</a:t>
            </a:r>
            <a:r>
              <a:rPr lang="en-US" sz="2800" b="1" dirty="0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800" b="1" dirty="0" smtClean="0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800" b="1" dirty="0">
              <a:solidFill>
                <a:srgbClr val="FF33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959263"/>
              </p:ext>
            </p:extLst>
          </p:nvPr>
        </p:nvGraphicFramePr>
        <p:xfrm>
          <a:off x="228600" y="1295400"/>
          <a:ext cx="8686800" cy="361214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3559"/>
                <a:gridCol w="628630"/>
                <a:gridCol w="582407"/>
                <a:gridCol w="903804"/>
                <a:gridCol w="457200"/>
                <a:gridCol w="685800"/>
                <a:gridCol w="762000"/>
                <a:gridCol w="533400"/>
                <a:gridCol w="552835"/>
                <a:gridCol w="545429"/>
                <a:gridCol w="603978"/>
                <a:gridCol w="640956"/>
                <a:gridCol w="603978"/>
                <a:gridCol w="862824"/>
              </a:tblGrid>
              <a:tr h="5523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PID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 err="1">
                          <a:effectLst/>
                        </a:rPr>
                        <a:t>FinYear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Package No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Package Name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Package Cost in </a:t>
                      </a:r>
                      <a:r>
                        <a:rPr lang="en-US" sz="800" b="1" u="none" strike="noStrike" dirty="0" err="1">
                          <a:effectLst/>
                        </a:rPr>
                        <a:t>Lacs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Procurement Type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Procurement Method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Bank Review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Remarks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Status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Expected Proposals Submission Date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Expected Contract Award Date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Activities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 err="1">
                          <a:effectLst/>
                        </a:rPr>
                        <a:t>ActivitiesID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</a:tr>
              <a:tr h="5611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1133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2016-2017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1271_2016-2017_01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Procurement of Portable Current Meter &amp; Eco Sounder &amp; GPS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8.8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Goods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Shopping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Post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Approved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3/20/2017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3/24/2017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A1.3.02.01,A1.7.01.01,A1.7.03.01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</a:tr>
              <a:tr h="11397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1135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2016-2017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1271_2016-2017_02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Items for the Chemical Labs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10.55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Goods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Shopping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Post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Approved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3/20/2017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3/24/2017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A1.6.02.01,A1.6.03.01,A1.6.04.01,A1.6.05.01,A1.6.07.01,A1.6.07.02,A1.6.08.01,A1.6.09.01,A1.6.11.01,A1.6.12.01,A1.6.13.01,A1.6.10.01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</a:tr>
              <a:tr h="736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1150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2016-2017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1271_2016-2017_03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Purchase of Computers &amp; Laptop with Software &amp; Periferials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14.55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Goods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Shopping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Post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Approved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3/20/2017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3/24/2017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A3.4.02.01,A3.4.05.01,A3.4.06.01,A3.4.01.01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</a:tr>
              <a:tr h="4471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1152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2016-2017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1271_2016-2017_04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LCD projector and Screen/LED TV &amp; Photocopier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Goods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Shopping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Post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Approved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3/20/2017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3/24/2017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A3.4.04.01,A3.4.08.01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/>
                </a:tc>
              </a:tr>
              <a:tr h="175347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38.9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67" marR="8767" marT="8767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843686"/>
            <a:ext cx="1502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Approved]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88811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  <p:pic>
        <p:nvPicPr>
          <p:cNvPr id="7" name="Picture 6" descr="http://www.indiawrm.org/images/log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48400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60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PROCUREMENT PLAN (2017-2018)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107530"/>
              </p:ext>
            </p:extLst>
          </p:nvPr>
        </p:nvGraphicFramePr>
        <p:xfrm>
          <a:off x="3" y="940265"/>
          <a:ext cx="9143997" cy="540128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4585"/>
                <a:gridCol w="630621"/>
                <a:gridCol w="658441"/>
                <a:gridCol w="1434350"/>
                <a:gridCol w="533400"/>
                <a:gridCol w="598009"/>
                <a:gridCol w="658441"/>
                <a:gridCol w="420414"/>
                <a:gridCol w="432778"/>
                <a:gridCol w="482239"/>
                <a:gridCol w="605890"/>
                <a:gridCol w="544066"/>
                <a:gridCol w="494605"/>
                <a:gridCol w="1326158"/>
              </a:tblGrid>
              <a:tr h="460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PID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FinYear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Package No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Package Name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Package Cost in Lacs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Procurement Type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Procurement Method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Bank Review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Remarks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Status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Expected Proposals Submission Date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Expected Contract Award Date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Activities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ActivitiesID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 anchor="ctr"/>
                </a:tc>
              </a:tr>
              <a:tr h="3468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1260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1271_2017-2018_01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Procurement of Hydro-Met Instruments (AWS, ARS, AWLR, VS, DWLR, &amp; ADCP)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331.00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Goods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National Compitetive Bidding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Prior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Declared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6/20/2017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8/7/2017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A1.1.02.01,A1.1.03.01,A1.1.01.01,A1.2.01.01,A1.2.02.01,A1.2.03.01,A1.3.01.01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</a:tr>
              <a:tr h="3468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1262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2017-2018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1271_2017-2018_02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Civil Works for Hydro-Met Instruments (AWS,ARS, AWLR, VS &amp; DWLR)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97.50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Civil Works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National Compitetive Bidding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Prior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Declared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7/20/2017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9/4/2017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A1.1.04.01,A1.1.05.01,A1.1.06.01,A1.2.04.01,A1.2.05.01,A1.2.06.01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</a:tr>
              <a:tr h="2333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1263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2017-2018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1271_2017-2018_03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Instrument for Chemical Lab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5.50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Goods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Shopping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Post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Declared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6/20/2017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7/5/2017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A1.6.01.01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</a:tr>
              <a:tr h="4603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1264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2017-2018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1271_2017-2018_04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Procurement of Manual Observation Equipments (Echo-Sounder, Resisitivity Meter and Portable Current Meter)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10.00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Goods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Shopping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Post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Declared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6/20/2017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7/5/2017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A1.7.01.02,A1.7.04.01,A1.3.02.02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</a:tr>
              <a:tr h="3468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1265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2017-2018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1271_2017-2018_05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Development of State WRIS &amp; DSS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25.00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Consultancy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Quality and Cost based Selection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Post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Declared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6/30/2017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7/14/2017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B2.1.01.01,B2.1.02.01,B2.2.01.01,B2.4.01.01,C1.3.01.01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</a:tr>
              <a:tr h="2333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1266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1271_2017-2018_06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Procurement of Data Analysis &amp; Modeling Software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25.00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Goods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Direct Contracting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Post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Declared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6/20/2017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7/5/2017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B2.1.03.01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</a:tr>
              <a:tr h="2333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1267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1271_2017-2018_07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Procurement of Historical Images &amp; Data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5.00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Goods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Shopping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Post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Declared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7/3/2017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7/18/2017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B2.2.02.01,B2.2.03.01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</a:tr>
              <a:tr h="3468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1268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1271_2017-2018_08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Pilot Activities (Aquifer Assessment &amp; Budgeting and Public Alert- GW Availability)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3.00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Consultancy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Quality and Cost based Selection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Post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Declared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7/3/2017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7/18/2017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C3.1.01.01,C3.1.02.01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</a:tr>
              <a:tr h="4603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1269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1271_2017-2018_09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Purchase of IT Equipments (Computers &amp; Laptop with Software &amp; Periferial and Photocopier)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31.75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Goods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Shopping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Post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Declared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6/12/2017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6/26/2017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A3.4.01.02,A3.4.02.02,A3.4.03.01,A3.4.05.02,A3.4.07.01,A3.4.08.02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</a:tr>
              <a:tr h="2333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1271_2017-2018_10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Hiring of Technical Experts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6.00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Operational Expenses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Shopping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Post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Declared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7/3/2017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7/17/2017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D4.1.01.01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</a:tr>
              <a:tr h="3468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1271_2017-2018_11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Setting up of Office of SPMU_WB(GW), Training &amp; Informatics Centre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24.00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Civil Works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Shopping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Post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Declared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6/12/2017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6/19/2017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D1.1.01.01,D1.1.02.01,D3.1.01.02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</a:tr>
              <a:tr h="6874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1271_2017-2018_12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Purpose Driven Studies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82.00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Consultancy Services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Selection based on Consultance Qualification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Prior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Declared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7/3/2017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7/17/2017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C2.4.01.01,C2.1.01.01,C2.1.02.01,C2.1.03.01,C2.1.04.01,C2.2.01.01,C2.2.02.01,C2.2.03.01,C2.2.04.01,C2.2.05.01,C2.2.06.01,C2.2.07.01,C2.2.08.01,C2.2.09.01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</a:tr>
              <a:tr h="192700">
                <a:tc gridSpan="4"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645.75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5" marR="6765" marT="6765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36844" y="595756"/>
            <a:ext cx="1502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Approved]</a:t>
            </a:r>
            <a:endParaRPr lang="en-US" dirty="0"/>
          </a:p>
        </p:txBody>
      </p:sp>
      <p:pic>
        <p:nvPicPr>
          <p:cNvPr id="6" name="Picture 5" descr="http://www.indiawrm.org/images/log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358933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588811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dirty="0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0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473208"/>
              </p:ext>
            </p:extLst>
          </p:nvPr>
        </p:nvGraphicFramePr>
        <p:xfrm>
          <a:off x="381000" y="1055132"/>
          <a:ext cx="8460604" cy="556766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2283"/>
                <a:gridCol w="325382"/>
                <a:gridCol w="2477815"/>
                <a:gridCol w="725790"/>
                <a:gridCol w="806434"/>
                <a:gridCol w="645148"/>
                <a:gridCol w="526531"/>
                <a:gridCol w="584716"/>
                <a:gridCol w="730895"/>
                <a:gridCol w="657805"/>
                <a:gridCol w="657805"/>
              </a:tblGrid>
              <a:tr h="2472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WID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UID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Activity Name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AWPID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FinYear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QID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Quantity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Amount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(</a:t>
                      </a:r>
                      <a:r>
                        <a:rPr lang="en-US" sz="900" u="none" strike="noStrike" dirty="0">
                          <a:effectLst/>
                        </a:rPr>
                        <a:t>in </a:t>
                      </a:r>
                      <a:r>
                        <a:rPr lang="en-US" sz="900" u="none" strike="noStrike" dirty="0" err="1">
                          <a:effectLst/>
                        </a:rPr>
                        <a:t>Crore</a:t>
                      </a:r>
                      <a:r>
                        <a:rPr lang="en-US" sz="900" u="none" strike="noStrike" dirty="0">
                          <a:effectLst/>
                        </a:rPr>
                        <a:t>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Expenditure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Type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Physical Progress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</a:t>
                      </a:r>
                      <a:r>
                        <a:rPr lang="en-US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BID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</a:tr>
              <a:tr h="2648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297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3285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Procurement of Portable Current Meter &amp; accessories for velocity measurement in low flow rivers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A1.3.02.01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2016-2017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Procurement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rowSpan="22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 underway</a:t>
                      </a: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rowSpan="22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Uploaded in STEP </a:t>
                      </a:r>
                    </a:p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Ready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be Floated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</a:tr>
              <a:tr h="118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3269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Digital </a:t>
                      </a:r>
                      <a:r>
                        <a:rPr lang="en-US" sz="900" u="none" strike="noStrike" dirty="0" err="1">
                          <a:effectLst/>
                        </a:rPr>
                        <a:t>Burettee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alongwith</a:t>
                      </a:r>
                      <a:r>
                        <a:rPr lang="en-US" sz="900" u="none" strike="noStrike" dirty="0">
                          <a:effectLst/>
                        </a:rPr>
                        <a:t> Reservoir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A1.6.02.01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2016-2017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4.62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Procurement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3270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Digital Colony Counter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A1.6.03.01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2016-2017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0.11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Procurement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3271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UV Chamber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A1.6.04.01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2016-2017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effectLst/>
                        </a:rPr>
                        <a:t>0.10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Procurement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306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3272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COD Reactor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A1.6.05.01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2016-2017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effectLst/>
                        </a:rPr>
                        <a:t>2.10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Procurement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307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3274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COD Reaction Vial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A1.6.07.01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2016-2017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0.21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Procurement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9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3274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APHA Standard &amp; Method Book </a:t>
                      </a:r>
                      <a:r>
                        <a:rPr lang="en-US" sz="900" u="none" strike="noStrike" dirty="0" err="1">
                          <a:effectLst/>
                        </a:rPr>
                        <a:t>alongwith</a:t>
                      </a:r>
                      <a:r>
                        <a:rPr lang="en-US" sz="900" u="none" strike="noStrike" dirty="0">
                          <a:effectLst/>
                        </a:rPr>
                        <a:t> DVD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A1.6.07.02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2016-2017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effectLst/>
                        </a:rPr>
                        <a:t>0.30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Procurement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3275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Cooling Apparatus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A1.6.08.01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2016-2017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0.25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Procurement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3276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Digital Turbidity Meter (Bench Top)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A1.6.09.01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2016-2017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effectLst/>
                        </a:rPr>
                        <a:t>0.60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Procurement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707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3277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Digital pH Meter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A1.6.10.01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2016-2017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0.45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Procurement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3278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Conductivity Meter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A1.6.11.01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2016-2017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0.45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Procurement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709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3279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Digital Flame Photo Meter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A1.6.12.01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2016-2017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Quantity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effectLst/>
                        </a:rPr>
                        <a:t>1.30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Procurement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3280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Distillation Apparatus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A1.6.13.01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2016-2017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Quantity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0.06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Procurement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9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3281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Procurement of Eco-Sounder for profiling of wetted c/s of low-flow river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A1.7.01.01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2016-2017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effectLst/>
                        </a:rPr>
                        <a:t>5.10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Procurement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9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3283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Procurement of GPS - Hand held for determination of pin-pointed location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A1.7.03.01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2016-2017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Quantity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effectLst/>
                        </a:rPr>
                        <a:t>0.70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Procurement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3287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Purchase of Computers with Software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A3.4.01.01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2016-2017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Quantity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effectLst/>
                        </a:rPr>
                        <a:t>4.80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Procurement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3288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Purchase of Laptops with Software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A3.4.02.01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2016-2017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Quantity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2.25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Procurement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9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3290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Training equipment / LCD projector and screen/LED TV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A3.4.04.01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2016-2017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Quantity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effectLst/>
                        </a:rPr>
                        <a:t>3.00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Procurement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3291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Printers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A3.4.05.01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2016-2017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Quantity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effectLst/>
                        </a:rPr>
                        <a:t>1.50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Procurement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3292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Scanners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A3.4.06.01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2016-2017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Quantity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effectLst/>
                        </a:rPr>
                        <a:t>6.00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Procurement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3294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Photocopier Machine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A3.4.08.01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2016-2017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Quantity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effectLst/>
                        </a:rPr>
                        <a:t>2.00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Procurement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4792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</a:rPr>
                        <a:t>In House/National/International </a:t>
                      </a:r>
                      <a:r>
                        <a:rPr lang="en-US" sz="900" u="none" strike="noStrike" dirty="0">
                          <a:effectLst/>
                        </a:rPr>
                        <a:t>Training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D2.1.01.01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2016-2017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err="1">
                          <a:effectLst/>
                        </a:rPr>
                        <a:t>Lumpsum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effectLst/>
                        </a:rPr>
                        <a:t>3.00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Operational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4795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</a:rPr>
                        <a:t>Setting </a:t>
                      </a:r>
                      <a:r>
                        <a:rPr lang="en-US" sz="900" u="none" strike="noStrike" dirty="0">
                          <a:effectLst/>
                        </a:rPr>
                        <a:t>up of SPMU_WB(GW) Office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D3.1.01.01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2016-2017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err="1">
                          <a:effectLst/>
                        </a:rPr>
                        <a:t>Lumpsum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effectLst/>
                        </a:rPr>
                        <a:t>25.00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Operational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 in progress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Tender Floated. </a:t>
                      </a:r>
                    </a:p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 given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</a:tr>
              <a:tr h="2369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4796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Establishment &amp; Operational Cost of SPMU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D3.2.01.01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2016-2017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err="1">
                          <a:effectLst/>
                        </a:rPr>
                        <a:t>Lumpsum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effectLst/>
                        </a:rPr>
                        <a:t>4.00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Operational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 in progress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</a:tr>
              <a:tr h="3080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722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4799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Hiring of Vehicles including cost of fuel &amp; lubricants etc.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D4.1.03.01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2016-2017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err="1">
                          <a:effectLst/>
                        </a:rPr>
                        <a:t>Lumpsum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effectLst/>
                        </a:rPr>
                        <a:t>2.00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Operational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One vehicle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hired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Tender Floated.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 given</a:t>
                      </a:r>
                    </a:p>
                  </a:txBody>
                  <a:tcPr marL="5924" marR="5924" marT="5924" marB="0"/>
                </a:tc>
              </a:tr>
              <a:tr h="118481">
                <a:tc gridSpan="7"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72.90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</a:tr>
            </a:tbl>
          </a:graphicData>
        </a:graphic>
      </p:graphicFrame>
      <p:pic>
        <p:nvPicPr>
          <p:cNvPr id="6" name="Picture 6" descr="http://www.indiawrm.org/images/log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48400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88811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41096" y="76200"/>
            <a:ext cx="891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AWP (2016-2017) AND PHYSICAL PROGRESS</a:t>
            </a:r>
          </a:p>
        </p:txBody>
      </p:sp>
    </p:spTree>
    <p:extLst>
      <p:ext uri="{BB962C8B-B14F-4D97-AF65-F5344CB8AC3E}">
        <p14:creationId xmlns:p14="http://schemas.microsoft.com/office/powerpoint/2010/main" val="271830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006216"/>
              </p:ext>
            </p:extLst>
          </p:nvPr>
        </p:nvGraphicFramePr>
        <p:xfrm>
          <a:off x="429568" y="990600"/>
          <a:ext cx="8333431" cy="458544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8061"/>
                <a:gridCol w="338612"/>
                <a:gridCol w="2104159"/>
                <a:gridCol w="609600"/>
                <a:gridCol w="609600"/>
                <a:gridCol w="533400"/>
                <a:gridCol w="533400"/>
                <a:gridCol w="762000"/>
                <a:gridCol w="762000"/>
                <a:gridCol w="752586"/>
                <a:gridCol w="1000013"/>
              </a:tblGrid>
              <a:tr h="107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WID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UID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Activity</a:t>
                      </a:r>
                    </a:p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Name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AWPID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Fin Year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QID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Quantity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Amount </a:t>
                      </a:r>
                    </a:p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(RS in</a:t>
                      </a:r>
                      <a:r>
                        <a:rPr lang="en-US" sz="800" b="1" u="none" strike="noStrike" baseline="0" dirty="0" smtClean="0">
                          <a:effectLst/>
                        </a:rPr>
                        <a:t> Lakh)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Expenditure</a:t>
                      </a:r>
                    </a:p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Type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Physical </a:t>
                      </a:r>
                    </a:p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Progress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 of BID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</a:tr>
              <a:tr h="536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4388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3253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Procurement and Installation of Automatic Weather Stations (AWS) for estimation assured rainfall and recharge into GW basin through Rainfall infiltration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A1.1.01.01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2017-2018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Quantity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Procurement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 rowSpan="1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 </a:t>
                      </a:r>
                    </a:p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underway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 rowSpan="1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Ready to be</a:t>
                      </a:r>
                    </a:p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Floated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</a:tr>
              <a:tr h="536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4389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3254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Procurement and Installation of </a:t>
                      </a:r>
                      <a:r>
                        <a:rPr lang="en-US" sz="800" u="none" strike="noStrike" dirty="0" err="1">
                          <a:effectLst/>
                        </a:rPr>
                        <a:t>Autometic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Raingauge</a:t>
                      </a:r>
                      <a:r>
                        <a:rPr lang="en-US" sz="800" u="none" strike="noStrike" dirty="0">
                          <a:effectLst/>
                        </a:rPr>
                        <a:t> Station (ARS) for estimation of assured rainfall and recharge into GW micro-basin through rainfall infiltration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A1.1.02.01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2017-2018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Quantity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Procurement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3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4390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3255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Procurement &amp; Installation of Automatic Water Level Recorder (AWLR)&amp; </a:t>
                      </a:r>
                      <a:r>
                        <a:rPr lang="en-US" sz="800" u="none" strike="noStrike" dirty="0" err="1">
                          <a:effectLst/>
                        </a:rPr>
                        <a:t>Vel</a:t>
                      </a:r>
                      <a:r>
                        <a:rPr lang="en-US" sz="800" u="none" strike="noStrike" dirty="0">
                          <a:effectLst/>
                        </a:rPr>
                        <a:t> Sensor (VS) with Telemetry (Measuring range: 0-35 m) for estimation of GW contributed base flow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A1.1.03.01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Quantity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Procurement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4391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3256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Protection Works for AWS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A1.1.04.01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Quantity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Procurement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4392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3257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Protection Works for ARS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A1.1.05.01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Quantity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Procurement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4393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3258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Protection Works for AWLR &amp; VS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A1.1.06.01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Quantity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Procurement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4395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3259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Procurement of DWLR Telemetry for existing GW Monitoring Wells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A1.2.01.01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Quantity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Procurement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17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4396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3260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Procurement of DWLR Telemetry for new GW Monitoring Wells in weathered zone of hard rock area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A1.2.02.01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Quantity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Procurement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6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4397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3261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Procurement of DWLR telemetry with multi-parameter Sensor for new Nested (3 nos.) GW Monitoring wells in 3-tier multi-aquifer system of coastal blocks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A1.2.03.01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Quantity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90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Procurement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17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4401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3265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Procurement of ADCP for river water velocity profiling for calibrating velocity sensor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A1.3.01.01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Quantity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Procurement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4402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3268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Procurement of UV-Visible Spectrophotometer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A1.6.01.01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Quantity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5.5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Procurement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4406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3298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Development of State GW Resources Information System i.e. WB_GWRIS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B2.1.01.01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Quantity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Procurement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53200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dirty="0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  <p:pic>
        <p:nvPicPr>
          <p:cNvPr id="7" name="Picture 6" descr="http://www.indiawrm.org/images/log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48400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141096" y="76200"/>
            <a:ext cx="891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AWP (2017-2018) AND PHYSICAL PROGRESS</a:t>
            </a:r>
          </a:p>
        </p:txBody>
      </p:sp>
    </p:spTree>
    <p:extLst>
      <p:ext uri="{BB962C8B-B14F-4D97-AF65-F5344CB8AC3E}">
        <p14:creationId xmlns:p14="http://schemas.microsoft.com/office/powerpoint/2010/main" val="7597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522454"/>
              </p:ext>
            </p:extLst>
          </p:nvPr>
        </p:nvGraphicFramePr>
        <p:xfrm>
          <a:off x="152399" y="1110436"/>
          <a:ext cx="8762998" cy="517006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2072"/>
                <a:gridCol w="302072"/>
                <a:gridCol w="2672457"/>
                <a:gridCol w="533400"/>
                <a:gridCol w="762000"/>
                <a:gridCol w="609600"/>
                <a:gridCol w="533400"/>
                <a:gridCol w="685800"/>
                <a:gridCol w="762000"/>
                <a:gridCol w="990600"/>
                <a:gridCol w="609597"/>
              </a:tblGrid>
              <a:tr h="143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4407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3299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Development of </a:t>
                      </a:r>
                      <a:r>
                        <a:rPr lang="en-US" sz="700" u="none" strike="noStrike" dirty="0" smtClean="0">
                          <a:effectLst/>
                        </a:rPr>
                        <a:t>e-GEMS/e-GWIS </a:t>
                      </a:r>
                      <a:r>
                        <a:rPr lang="en-US" sz="700" u="none" strike="noStrike" dirty="0">
                          <a:effectLst/>
                        </a:rPr>
                        <a:t>Data Entry System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B2.1.02.01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Sub-Committee suggested  to use GW module of e-SWIS instead of development of e-GWIS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ctr"/>
                </a:tc>
                <a:tc rowSpan="28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ctr"/>
                </a:tc>
              </a:tr>
              <a:tr h="2169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4408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Procurement of different type of GW Data Analysis &amp; </a:t>
                      </a:r>
                      <a:r>
                        <a:rPr lang="en-US" sz="700" u="none" strike="noStrike" dirty="0" err="1">
                          <a:effectLst/>
                        </a:rPr>
                        <a:t>modelling</a:t>
                      </a:r>
                      <a:r>
                        <a:rPr lang="en-US" sz="700" u="none" strike="noStrike" dirty="0">
                          <a:effectLst/>
                        </a:rPr>
                        <a:t> </a:t>
                      </a:r>
                      <a:r>
                        <a:rPr lang="en-US" sz="700" u="none" strike="noStrike" dirty="0" err="1">
                          <a:effectLst/>
                        </a:rPr>
                        <a:t>softwares</a:t>
                      </a:r>
                      <a:r>
                        <a:rPr lang="en-US" sz="700" u="none" strike="noStrike" dirty="0">
                          <a:effectLst/>
                        </a:rPr>
                        <a:t> for strengthening WB_GWRIS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B2.1.03.01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Process </a:t>
                      </a:r>
                    </a:p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underway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4409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Regional GIS based Spatial Information Developement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B2.2.01.01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3302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Procurement of Satellite Imagery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B2.2.02.01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3303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Procurement of Historical Hydrometeorological Data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B2.2.03.01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3304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Hosting for NHP_WB(GW)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B2.4.01.01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3305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DSS Development for Integrated GW Management in Minor Irrigation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C1.3.01.01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57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4414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3306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Arsenic (As) Distribution in Groundwater &amp; As Contamination in Food-Chain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C2.1.01.01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43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9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3307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Fluoride (F) Distribution in Groundwater &amp; F Contamination in Food-Chain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C2.1.02.01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3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3308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Studies on Technological Developments in Arsenic Removal from Groundwater Irrigation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C2.1.03.01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3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63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3309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Studies on Technological Developments in Fluoride Removal from Groundwater Irrigation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C2.1.04.01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Estimation of Aquifer Hydraulic Parameters in Different Geological Formation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C2.2.01.01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GW Management Study through GW Estimation &amp; Budgeting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C2.2.02.01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Procurement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Studies for GW Augmentation through Rainwater Harvesting and Artificial recharge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C2.2.03.01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Impact Study of climate change in Groundwater Resources and Adaptation Measures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C2.2.04.01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2017-2018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Quantity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Geohydrological Studies on Springs in Darjeeling Himalayan Region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C2.2.05.01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Quantity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9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Studies on Salinity Ingress in Coastal Aquifers including Submarine Groundwater Discharge in Changing Climate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C2.2.06.01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20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Isotope Study in Coastal Saline Areas (NIH supported)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C2.2.07.01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Transboundary Groundwater Study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C2.2.08.01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4426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Pilot Study on Community Based GW Monitoring &amp; Management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C2.2.09.01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4427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Studies for conjunctive use, SW-GW interaction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C2.4.01.01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4428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Aquifer Assessment &amp; Budgeting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C3.1.01.01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4429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Public Alert: Block Level GW Availability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C3.1.02.01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Procurement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Setting up of a GW Hydrology Training Centre (GWHTC)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D1.1.01.01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6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</a:t>
                      </a:r>
                    </a:p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 Progress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ctr"/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Tender Floated. </a:t>
                      </a:r>
                    </a:p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 given</a:t>
                      </a:r>
                    </a:p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ctr"/>
                </a:tc>
              </a:tr>
              <a:tr h="143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4431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Establishment of State GW Informatics Centre (SGWIC)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D1.1.02.01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4432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4792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National/International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D2.1.01.02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Operational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4433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4793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Workshops-Experience &amp; Knowledge sharing, seminar etc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D2.2.01.01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Operational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4434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4794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Study Tour -International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D2.3.01.01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Operational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4435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4795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Setting up of SPMU_WB(GW) Office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D3.1.01.02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2017-2018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Quantity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12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Procurement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4436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4796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Establishment &amp; Operational Cost of SPMU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D3.2.01.02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2017-2018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Quantity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Operational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Process underway</a:t>
                      </a:r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 anchor="b"/>
                </a:tc>
              </a:tr>
            </a:tbl>
          </a:graphicData>
        </a:graphic>
      </p:graphicFrame>
      <p:pic>
        <p:nvPicPr>
          <p:cNvPr id="8" name="Picture 6" descr="http://www.indiawrm.org/images/log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48400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88811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109723"/>
              </p:ext>
            </p:extLst>
          </p:nvPr>
        </p:nvGraphicFramePr>
        <p:xfrm>
          <a:off x="152400" y="762000"/>
          <a:ext cx="8763001" cy="3048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10700"/>
                <a:gridCol w="313689"/>
                <a:gridCol w="2652211"/>
                <a:gridCol w="533400"/>
                <a:gridCol w="762000"/>
                <a:gridCol w="609600"/>
                <a:gridCol w="533400"/>
                <a:gridCol w="685800"/>
                <a:gridCol w="762000"/>
                <a:gridCol w="990600"/>
                <a:gridCol w="609601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WID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UID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Activity Name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AWPID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Fin Year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QID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Quantity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Amount </a:t>
                      </a:r>
                      <a:endParaRPr lang="en-US" sz="8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(</a:t>
                      </a:r>
                      <a:r>
                        <a:rPr lang="en-US" sz="800" b="1" u="none" strike="noStrike" dirty="0" err="1" smtClean="0">
                          <a:effectLst/>
                        </a:rPr>
                        <a:t>Rs</a:t>
                      </a:r>
                      <a:r>
                        <a:rPr lang="en-US" sz="800" b="1" u="none" strike="noStrike" baseline="0" dirty="0" smtClean="0">
                          <a:effectLst/>
                        </a:rPr>
                        <a:t> in lakhs)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Expenditure </a:t>
                      </a:r>
                      <a:endParaRPr lang="en-US" sz="8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Type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Physical Progress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BID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</a:tr>
            </a:tbl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 bwMode="auto">
          <a:xfrm>
            <a:off x="141096" y="7620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AWP (2017-2018) AND PHYSICAL PROGRESS</a:t>
            </a:r>
          </a:p>
        </p:txBody>
      </p:sp>
    </p:spTree>
    <p:extLst>
      <p:ext uri="{BB962C8B-B14F-4D97-AF65-F5344CB8AC3E}">
        <p14:creationId xmlns:p14="http://schemas.microsoft.com/office/powerpoint/2010/main" val="60958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981056"/>
              </p:ext>
            </p:extLst>
          </p:nvPr>
        </p:nvGraphicFramePr>
        <p:xfrm>
          <a:off x="304796" y="1447800"/>
          <a:ext cx="8610604" cy="340636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11382"/>
                <a:gridCol w="311382"/>
                <a:gridCol w="2577640"/>
                <a:gridCol w="685800"/>
                <a:gridCol w="685800"/>
                <a:gridCol w="609599"/>
                <a:gridCol w="533399"/>
                <a:gridCol w="568411"/>
                <a:gridCol w="803191"/>
                <a:gridCol w="762000"/>
                <a:gridCol w="76200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4437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4797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Hiring of Technical experts such as RS /GIS, Water Quality, GW modeling, procurement, Geophysists, MIS etc.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D4.1.01.01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2017-2018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Quantity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Procurement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 rowSpan="16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 </a:t>
                      </a:r>
                    </a:p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underway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ctr"/>
                </a:tc>
                <a:tc rowSpan="16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Ready to be</a:t>
                      </a:r>
                    </a:p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Floated</a:t>
                      </a:r>
                    </a:p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ctr"/>
                </a:tc>
              </a:tr>
              <a:tr h="297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4438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4798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Hiring of Non-technical such as Office Assistants, accountant, Data Entry Operator, </a:t>
                      </a:r>
                      <a:r>
                        <a:rPr lang="en-US" sz="800" u="none" strike="noStrike" dirty="0" smtClean="0">
                          <a:effectLst/>
                        </a:rPr>
                        <a:t>Program Assistant</a:t>
                      </a:r>
                      <a:r>
                        <a:rPr lang="en-US" sz="800" u="none" strike="noStrike" dirty="0">
                          <a:effectLst/>
                        </a:rPr>
                        <a:t>, </a:t>
                      </a:r>
                      <a:r>
                        <a:rPr lang="en-US" sz="800" u="none" strike="noStrike" dirty="0" smtClean="0">
                          <a:effectLst/>
                        </a:rPr>
                        <a:t>MIS </a:t>
                      </a:r>
                      <a:r>
                        <a:rPr lang="en-US" sz="800" u="none" strike="noStrike" dirty="0" err="1">
                          <a:effectLst/>
                        </a:rPr>
                        <a:t>etc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D4.1.02.01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2017-2018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Quantity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Operational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8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4439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4799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Hiring of Vehicles including cost of fuel &amp; lubricants etc.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D4.1.03.02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Quantity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Operational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8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4440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3281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Procurement of Eco-Sounder for profiling of wetted c/s of low-flow river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A1.7.01.02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Quantity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Procurement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4441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3286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Procurement of Resistivity Meter for GW Investigation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A1.7.04.01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Quantity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Procurement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4442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3285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Procurement of Portable Current Meter &amp; accessories for velocity measurement in low flow rivers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A1.3.02.02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2017-2018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Quantity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Procurement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4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4443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3287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Purchase of Computers with Software (13 </a:t>
                      </a:r>
                      <a:r>
                        <a:rPr lang="en-US" sz="800" u="none" strike="noStrike" dirty="0" err="1">
                          <a:effectLst/>
                        </a:rPr>
                        <a:t>Nos</a:t>
                      </a:r>
                      <a:r>
                        <a:rPr lang="en-US" sz="800" u="none" strike="noStrike" dirty="0">
                          <a:effectLst/>
                        </a:rPr>
                        <a:t>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A3.4.01.02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2017-2018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Quantity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Procurement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4444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3288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Purchase of Laptops with Software (6 </a:t>
                      </a:r>
                      <a:r>
                        <a:rPr lang="en-US" sz="800" u="none" strike="noStrike" dirty="0" err="1">
                          <a:effectLst/>
                        </a:rPr>
                        <a:t>nos</a:t>
                      </a:r>
                      <a:r>
                        <a:rPr lang="en-US" sz="800" u="none" strike="noStrike" dirty="0">
                          <a:effectLst/>
                        </a:rPr>
                        <a:t>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A3.4.02.02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Quantity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2.75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Procurement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4445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3289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Purchase of Workstations with Software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A3.4.03.01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Quantity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Procurement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3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4446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3291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Printers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A3.4.05.02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Quantity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Procurement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3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4447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3293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Plotters A0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A3.4.07.01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Quantity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Procurement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3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4448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3294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Photocopier Machine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A3.4.08.02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2017-2018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Quantity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Procurement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8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4449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3262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Protection Works for existing GW Monitoring Well with DWLR Telemetry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A1.2.04.01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2017-2018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Quantity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Procurement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4450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3263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Installation of GW Monitoring Wells including Protection works in weathered zone of hard rock area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A1.2.05.01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Quantity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Procurement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8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4451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3264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Installation of Nested (3 nos.) GW Monitoring wells including Protection works in 3-tier multi-aquifer system of coastal area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A1.2.06.01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Quantity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63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Procurement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313">
                <a:tc gridSpan="7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676.75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http://www.indiawrm.org/images/log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48400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88811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120001"/>
              </p:ext>
            </p:extLst>
          </p:nvPr>
        </p:nvGraphicFramePr>
        <p:xfrm>
          <a:off x="304800" y="1066800"/>
          <a:ext cx="8610599" cy="381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16112"/>
                <a:gridCol w="319152"/>
                <a:gridCol w="2565136"/>
                <a:gridCol w="685800"/>
                <a:gridCol w="685800"/>
                <a:gridCol w="609600"/>
                <a:gridCol w="536152"/>
                <a:gridCol w="606848"/>
                <a:gridCol w="762000"/>
                <a:gridCol w="762000"/>
                <a:gridCol w="761999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WID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UID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Activity Name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AWPID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Fin Year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QID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Quantity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Amount </a:t>
                      </a:r>
                      <a:endParaRPr lang="en-US" sz="8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(</a:t>
                      </a:r>
                      <a:r>
                        <a:rPr lang="en-US" sz="800" b="1" u="none" strike="noStrike" dirty="0" err="1" smtClean="0">
                          <a:effectLst/>
                        </a:rPr>
                        <a:t>Rs</a:t>
                      </a:r>
                      <a:r>
                        <a:rPr lang="en-US" sz="800" b="1" u="none" strike="noStrike" baseline="0" dirty="0" smtClean="0">
                          <a:effectLst/>
                        </a:rPr>
                        <a:t> in Lakh)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Expenditure </a:t>
                      </a:r>
                      <a:endParaRPr lang="en-US" sz="8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Type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Physical </a:t>
                      </a:r>
                    </a:p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Progress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 of BID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</a:tr>
            </a:tbl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 bwMode="auto">
          <a:xfrm>
            <a:off x="141096" y="76200"/>
            <a:ext cx="891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AWP (2017-2018) AND PHYSICAL PROGRESS</a:t>
            </a:r>
          </a:p>
        </p:txBody>
      </p:sp>
    </p:spTree>
    <p:extLst>
      <p:ext uri="{BB962C8B-B14F-4D97-AF65-F5344CB8AC3E}">
        <p14:creationId xmlns:p14="http://schemas.microsoft.com/office/powerpoint/2010/main" val="282292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STATUS OF PDS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98868"/>
              </p:ext>
            </p:extLst>
          </p:nvPr>
        </p:nvGraphicFramePr>
        <p:xfrm>
          <a:off x="838201" y="1295400"/>
          <a:ext cx="7391399" cy="416508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84969"/>
                <a:gridCol w="307975"/>
                <a:gridCol w="2431255"/>
                <a:gridCol w="609600"/>
                <a:gridCol w="685800"/>
                <a:gridCol w="609600"/>
                <a:gridCol w="533400"/>
                <a:gridCol w="762000"/>
                <a:gridCol w="1066800"/>
              </a:tblGrid>
              <a:tr h="215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4414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3306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Arsenic (As) Distribution in Groundwater &amp; As Contamination in Food-Chain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C2.1.01.01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2017-2018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Presented at NIH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Roorkee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on 13.7.2017 and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recommended 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same by 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NIH for approval of NPMU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</a:tr>
              <a:tr h="1889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3307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Fluoride (F) Distribution in Groundwater &amp; F Contamination in Food-Chain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C2.1.02.01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2017-2018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rowSpan="13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 </a:t>
                      </a:r>
                    </a:p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preparation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</a:tr>
              <a:tr h="215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Studies on Technological Developments in Arsenic Removal from Groundwater Irrigation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C2.1.03.01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2017-2018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</a:tr>
              <a:tr h="215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3309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Studies on Technological Developments in Fluoride Removal from Groundwater Irrigation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C2.1.04.01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2017-2018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</a:tr>
              <a:tr h="21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Estimation of Aquifer Hydraulic Parameters in Different Geological Formation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C2.2.01.01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2017-2018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</a:tr>
              <a:tr h="143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GW Management Study through GW Estimation &amp; Budgeting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C2.2.02.01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2017-2018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</a:tr>
              <a:tr h="171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Studies for GW Augmentation through Rainwater Harvesting and Artificial recharge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C2.2.03.01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2017-2018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</a:tr>
              <a:tr h="215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Impact Study of climate change in Groundwater Resources and Adaptation Measures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C2.2.04.01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2017-2018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Quantity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</a:tr>
              <a:tr h="143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Geohydrological Studies on Springs in Darjeeling Himalayan Region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C2.2.05.01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2017-2018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Quantity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</a:tr>
              <a:tr h="1989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Studies on Salinity Ingress in Coastal Aquifers including Submarine Groundwater Discharge in Changing Climate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C2.2.06.01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2017-2018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Quantity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</a:tr>
              <a:tr h="143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Isotope Study in Coastal Saline Areas (NIH supported)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C2.2.07.01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2017-2018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</a:tr>
              <a:tr h="71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Transboundary Groundwater Study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C2.2.08.01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2017-2018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</a:tr>
              <a:tr h="441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Pilot Study on Community Based GW Monitoring &amp; Management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C2.2.09.01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2017-2018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</a:tr>
              <a:tr h="49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3319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Studies for conjunctive use, SW-GW interaction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C2.4.01.01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2017-2018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92" marR="3592" marT="3592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482569"/>
              </p:ext>
            </p:extLst>
          </p:nvPr>
        </p:nvGraphicFramePr>
        <p:xfrm>
          <a:off x="838202" y="990600"/>
          <a:ext cx="7391398" cy="3048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99247"/>
                <a:gridCol w="323700"/>
                <a:gridCol w="2401251"/>
                <a:gridCol w="609600"/>
                <a:gridCol w="685800"/>
                <a:gridCol w="609600"/>
                <a:gridCol w="533400"/>
                <a:gridCol w="762000"/>
                <a:gridCol w="1066800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WID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UID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Activity Name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AWPID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Fin Year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QID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Quantity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Amount </a:t>
                      </a:r>
                      <a:endParaRPr lang="en-US" sz="8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</a:rPr>
                        <a:t>(</a:t>
                      </a:r>
                      <a:r>
                        <a:rPr lang="en-US" sz="800" b="1" u="none" strike="noStrike" dirty="0" err="1" smtClean="0">
                          <a:effectLst/>
                        </a:rPr>
                        <a:t>Rs</a:t>
                      </a:r>
                      <a:r>
                        <a:rPr lang="en-US" sz="800" b="1" u="none" strike="noStrike" baseline="0" dirty="0" smtClean="0">
                          <a:effectLst/>
                        </a:rPr>
                        <a:t> in lakhs)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 of PDS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ctr"/>
                </a:tc>
              </a:tr>
            </a:tbl>
          </a:graphicData>
        </a:graphic>
      </p:graphicFrame>
      <p:pic>
        <p:nvPicPr>
          <p:cNvPr id="7" name="Picture 6" descr="http://www.indiawrm.org/images/log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48400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53200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dirty="0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17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792162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STATUS OF DATA ENTRY IN E-SWIS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600200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en-US" dirty="0" smtClean="0"/>
              <a:t>Joined E-SWIS through the URL:</a:t>
            </a: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180.92.171.80/eSWDES/eswdes-desktop.html</a:t>
            </a:r>
            <a:endParaRPr lang="en-US" dirty="0"/>
          </a:p>
          <a:p>
            <a:endParaRPr lang="en-US" dirty="0" smtClean="0"/>
          </a:p>
          <a:p>
            <a:pPr marL="285750" indent="-285750">
              <a:buBlip>
                <a:blip r:embed="rId2"/>
              </a:buBlip>
            </a:pPr>
            <a:r>
              <a:rPr lang="en-US" dirty="0" smtClean="0"/>
              <a:t>Log in ID and Password generated.</a:t>
            </a:r>
          </a:p>
          <a:p>
            <a:endParaRPr lang="en-US" dirty="0" smtClean="0"/>
          </a:p>
          <a:p>
            <a:pPr marL="285750" indent="-285750" algn="just">
              <a:buBlip>
                <a:blip r:embed="rId2"/>
              </a:buBlip>
            </a:pPr>
            <a:r>
              <a:rPr lang="en-US" dirty="0"/>
              <a:t>G</a:t>
            </a:r>
            <a:r>
              <a:rPr lang="en-US" dirty="0" smtClean="0"/>
              <a:t>auge-discharge data (being collected manually) generated form small and medium streams is being compiled in </a:t>
            </a:r>
            <a:r>
              <a:rPr lang="en-US" dirty="0" err="1" smtClean="0"/>
              <a:t>ms-excell</a:t>
            </a:r>
            <a:r>
              <a:rPr lang="en-US" dirty="0" smtClean="0"/>
              <a:t> and the same will be entered in E-SWIS soon. </a:t>
            </a:r>
            <a:endParaRPr lang="en-US" dirty="0"/>
          </a:p>
        </p:txBody>
      </p:sp>
      <p:pic>
        <p:nvPicPr>
          <p:cNvPr id="5" name="Picture 4" descr="http://www.indiawrm.org/images/logo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48400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53200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dirty="0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STATUS OF </a:t>
            </a:r>
            <a:r>
              <a:rPr lang="en-US" sz="3600" b="1" dirty="0" smtClean="0">
                <a:solidFill>
                  <a:srgbClr val="FF0000"/>
                </a:solidFill>
              </a:rPr>
              <a:t>HYDRO-MET STATIONS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813908"/>
              </p:ext>
            </p:extLst>
          </p:nvPr>
        </p:nvGraphicFramePr>
        <p:xfrm>
          <a:off x="762000" y="914400"/>
          <a:ext cx="7696200" cy="47537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82277"/>
                <a:gridCol w="929718"/>
                <a:gridCol w="1099457"/>
                <a:gridCol w="1099457"/>
                <a:gridCol w="2785291"/>
              </a:tblGrid>
              <a:tr h="4572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HYDRO-METEOROLOGICAL STATIONS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752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Hydro-Met Station</a:t>
                      </a:r>
                      <a:endParaRPr lang="en-US" sz="14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Existing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Proposed in NHP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_</a:t>
                      </a:r>
                      <a:r>
                        <a:rPr lang="en-US" sz="1400" b="1" u="none" strike="noStrike" dirty="0" smtClean="0">
                          <a:effectLst/>
                        </a:rPr>
                        <a:t>WB(GW)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49555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kern="1200" dirty="0" smtClean="0">
                          <a:effectLst/>
                        </a:rPr>
                        <a:t>Rain Gauge</a:t>
                      </a:r>
                      <a:endParaRPr lang="en-US" sz="1000" b="1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Manual</a:t>
                      </a:r>
                      <a:endParaRPr lang="en-US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50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 kern="1200" dirty="0" smtClean="0">
                          <a:effectLst/>
                        </a:rPr>
                        <a:t>0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07524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 dirty="0" smtClean="0">
                          <a:effectLst/>
                        </a:rPr>
                        <a:t>Telemetry </a:t>
                      </a:r>
                      <a:endParaRPr lang="en-US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1" u="sng" strike="noStrike" kern="1200" dirty="0" smtClean="0">
                          <a:effectLst/>
                        </a:rPr>
                        <a:t>102</a:t>
                      </a:r>
                      <a:r>
                        <a:rPr lang="en-US" sz="1200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kern="1200" dirty="0" smtClean="0">
                          <a:effectLst/>
                        </a:rPr>
                        <a:t>(proposed at selective micro-basins)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23730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Automatic Weather </a:t>
                      </a:r>
                      <a:r>
                        <a:rPr lang="en-US" sz="1000" u="none" strike="noStrike" dirty="0" smtClean="0">
                          <a:effectLst/>
                        </a:rPr>
                        <a:t>Stations (AWS)</a:t>
                      </a:r>
                      <a:endParaRPr lang="en-US" sz="1000" b="1" i="1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 smtClean="0">
                          <a:effectLst/>
                        </a:rPr>
                        <a:t>Manual</a:t>
                      </a:r>
                      <a:endParaRPr lang="en-US" sz="1000" b="0" i="1" u="none" strike="noStrike" kern="1200" dirty="0" smtClean="0">
                        <a:solidFill>
                          <a:srgbClr val="0070C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 kern="1200" dirty="0" smtClean="0">
                          <a:effectLst/>
                        </a:rPr>
                        <a:t>0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baseline="0" dirty="0" smtClean="0">
                          <a:effectLst/>
                        </a:rPr>
                        <a:t>Telemetry     </a:t>
                      </a:r>
                      <a:endParaRPr lang="en-US" sz="1000" b="0" i="1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strike="noStrike" kern="1200" dirty="0" smtClean="0">
                          <a:effectLst/>
                        </a:rPr>
                        <a:t>19</a:t>
                      </a:r>
                      <a:r>
                        <a:rPr lang="en-US" sz="1000" u="none" strike="noStrike" kern="1200" dirty="0" smtClean="0">
                          <a:effectLst/>
                        </a:rPr>
                        <a:t> (proposed at centroid of each sub-basins)</a:t>
                      </a:r>
                      <a:endParaRPr lang="en-US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24772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Rivers </a:t>
                      </a:r>
                      <a:r>
                        <a:rPr lang="en-US" sz="1000" u="none" strike="noStrike" dirty="0" smtClean="0">
                          <a:effectLst/>
                        </a:rPr>
                        <a:t>Gauge</a:t>
                      </a:r>
                      <a:endParaRPr lang="en-US" sz="1000" b="1" i="1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dirty="0" smtClean="0">
                          <a:effectLst/>
                        </a:rPr>
                        <a:t>Manual</a:t>
                      </a:r>
                      <a:endParaRPr lang="en-US" sz="900" b="0" i="1" u="none" strike="noStrike" kern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158 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 smtClean="0">
                          <a:effectLst/>
                        </a:rPr>
                        <a:t>0</a:t>
                      </a:r>
                      <a:endParaRPr lang="en-US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245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dirty="0" smtClean="0">
                          <a:effectLst/>
                        </a:rPr>
                        <a:t>Telemetry </a:t>
                      </a:r>
                      <a:endParaRPr lang="en-US" sz="900" b="0" i="1" u="none" strike="noStrike" kern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r>
                        <a:rPr lang="en-US" sz="1000" u="none" strike="noStrike" kern="1200" dirty="0" smtClean="0">
                          <a:effectLst/>
                        </a:rPr>
                        <a:t>0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strike="noStrike" kern="1200" dirty="0" smtClean="0">
                          <a:effectLst/>
                        </a:rPr>
                        <a:t>19</a:t>
                      </a:r>
                      <a:r>
                        <a:rPr lang="en-US" sz="1000" u="none" strike="noStrike" kern="1200" dirty="0" smtClean="0">
                          <a:effectLst/>
                        </a:rPr>
                        <a:t> (proposed at outlet of each sub-basins)</a:t>
                      </a:r>
                      <a:endParaRPr lang="en-US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22860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Gauge at Check Dams</a:t>
                      </a:r>
                      <a:endParaRPr lang="en-US" sz="1000" b="1" i="1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</a:rPr>
                        <a:t>Manual</a:t>
                      </a:r>
                      <a:endParaRPr lang="en-US" sz="900" b="0" i="1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 dirty="0" smtClean="0">
                          <a:effectLst/>
                        </a:rPr>
                        <a:t>64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 kern="1200" dirty="0">
                          <a:effectLst/>
                        </a:rPr>
                        <a:t>0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</a:rPr>
                        <a:t>Telemetry</a:t>
                      </a:r>
                      <a:endParaRPr lang="en-US" sz="900" b="0" i="1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 dirty="0" smtClean="0">
                          <a:effectLst/>
                        </a:rPr>
                        <a:t>19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9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Gauge at Canals</a:t>
                      </a:r>
                      <a:endParaRPr lang="en-US" sz="1000" b="1" i="1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 kern="1200" dirty="0">
                          <a:effectLst/>
                        </a:rPr>
                        <a:t>0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253289">
                <a:tc rowSpan="4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Groundwater Water Level &amp; </a:t>
                      </a:r>
                      <a:r>
                        <a:rPr lang="en-US" sz="1000" u="none" strike="noStrike" dirty="0" smtClean="0">
                          <a:effectLst/>
                        </a:rPr>
                        <a:t>Quality Monitoring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Station</a:t>
                      </a:r>
                      <a:endParaRPr lang="en-US" sz="1000" b="1" u="none" strike="noStrike" dirty="0" smtClean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 fontAlgn="b"/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Coastal Saline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n-US" sz="1000" b="0" i="0" u="none" strike="noStrike" dirty="0" smtClean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000" u="none" strike="noStrike" dirty="0" smtClean="0">
                          <a:effectLst/>
                        </a:rPr>
                        <a:t>Manual</a:t>
                      </a:r>
                      <a:endParaRPr lang="en-US" sz="1000" b="0" i="1" u="none" strike="noStrike" dirty="0" smtClean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Telemetry</a:t>
                      </a:r>
                      <a:endParaRPr lang="en-US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just" fontAlgn="b"/>
                      <a:endParaRPr lang="en-US" sz="1200" u="sng" strike="noStrike" kern="1200" dirty="0" smtClean="0">
                        <a:effectLst/>
                      </a:endParaRPr>
                    </a:p>
                    <a:p>
                      <a:pPr algn="just" fontAlgn="b"/>
                      <a:r>
                        <a:rPr lang="en-US" sz="1200" b="1" u="sng" strike="noStrike" kern="1200" dirty="0" smtClean="0">
                          <a:effectLst/>
                        </a:rPr>
                        <a:t>118</a:t>
                      </a:r>
                      <a:r>
                        <a:rPr lang="en-US" sz="1200" b="1" u="none" strike="noStrike" kern="1200" dirty="0" smtClean="0">
                          <a:effectLst/>
                        </a:rPr>
                        <a:t> </a:t>
                      </a:r>
                      <a:r>
                        <a:rPr lang="en-US" sz="1000" u="none" strike="noStrike" kern="1200" dirty="0" smtClean="0">
                          <a:effectLst/>
                        </a:rPr>
                        <a:t>      (proposed new Nested </a:t>
                      </a:r>
                      <a:r>
                        <a:rPr lang="en-US" sz="1000" u="none" strike="noStrike" kern="1200" dirty="0" err="1" smtClean="0">
                          <a:effectLst/>
                        </a:rPr>
                        <a:t>Pz</a:t>
                      </a:r>
                      <a:r>
                        <a:rPr lang="en-US" sz="1000" u="none" strike="noStrike" kern="1200" dirty="0" smtClean="0">
                          <a:effectLst/>
                        </a:rPr>
                        <a:t> </a:t>
                      </a:r>
                    </a:p>
                    <a:p>
                      <a:pPr algn="just" fontAlgn="b"/>
                      <a:r>
                        <a:rPr lang="en-US" sz="1000" u="none" strike="noStrike" kern="1200" dirty="0" smtClean="0">
                          <a:effectLst/>
                        </a:rPr>
                        <a:t>@3 </a:t>
                      </a:r>
                      <a:r>
                        <a:rPr lang="en-US" sz="1000" u="none" strike="noStrike" kern="1200" dirty="0" err="1" smtClean="0">
                          <a:effectLst/>
                        </a:rPr>
                        <a:t>nos</a:t>
                      </a:r>
                      <a:r>
                        <a:rPr lang="en-US" sz="1000" u="none" strike="noStrike" kern="1200" dirty="0" smtClean="0">
                          <a:effectLst/>
                        </a:rPr>
                        <a:t> at each nest= </a:t>
                      </a:r>
                      <a:r>
                        <a:rPr lang="en-US" sz="1200" u="none" strike="noStrike" kern="1200" dirty="0" smtClean="0">
                          <a:effectLst/>
                        </a:rPr>
                        <a:t>354</a:t>
                      </a:r>
                      <a:r>
                        <a:rPr lang="en-US" sz="1000" u="none" strike="noStrike" kern="1200" dirty="0" smtClean="0">
                          <a:effectLst/>
                        </a:rPr>
                        <a:t> </a:t>
                      </a:r>
                      <a:r>
                        <a:rPr lang="en-US" sz="1000" u="none" strike="noStrike" kern="1200" dirty="0" err="1" smtClean="0">
                          <a:effectLst/>
                        </a:rPr>
                        <a:t>Pz</a:t>
                      </a:r>
                      <a:r>
                        <a:rPr lang="en-US" sz="1000" u="none" strike="noStrike" kern="1200" dirty="0" smtClean="0">
                          <a:effectLst/>
                        </a:rPr>
                        <a:t> with Telemetry)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428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813</a:t>
                      </a:r>
                    </a:p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[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Govt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owned GW Monitoring TW]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1" u="sng" strike="noStrike" dirty="0" smtClean="0">
                          <a:effectLst/>
                        </a:rPr>
                        <a:t>301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[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Govt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owned GW Monitoring TW]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Alluvial</a:t>
                      </a:r>
                      <a:endParaRPr lang="en-US" sz="1000" b="0" i="1" u="none" strike="noStrike" dirty="0" smtClean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 fontAlgn="b">
                        <a:buNone/>
                      </a:pPr>
                      <a:r>
                        <a:rPr lang="en-US" sz="1000" b="1" u="sng" strike="noStrike" kern="1200" dirty="0" smtClean="0">
                          <a:effectLst/>
                        </a:rPr>
                        <a:t>457</a:t>
                      </a:r>
                      <a:r>
                        <a:rPr lang="en-US" sz="1000" u="none" strike="noStrike" kern="1200" dirty="0" smtClean="0">
                          <a:effectLst/>
                        </a:rPr>
                        <a:t> (proposed Telemetry in existing GW</a:t>
                      </a:r>
                      <a:r>
                        <a:rPr lang="en-US" sz="1000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kern="1200" dirty="0" smtClean="0">
                          <a:effectLst/>
                        </a:rPr>
                        <a:t>monitoring  TW)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409575">
                <a:tc vMerge="1">
                  <a:txBody>
                    <a:bodyPr/>
                    <a:lstStyle/>
                    <a:p>
                      <a:pPr algn="l" fontAlgn="b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Hard rock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1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573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l" fontAlgn="b"/>
                      <a:r>
                        <a:rPr lang="en-US" sz="1000" u="none" strike="noStrike" baseline="0" dirty="0" smtClean="0">
                          <a:effectLst/>
                        </a:rPr>
                        <a:t>[selected public owned DW]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1" u="sng" strike="noStrike" kern="1200" dirty="0" smtClean="0">
                          <a:effectLst/>
                        </a:rPr>
                        <a:t>125</a:t>
                      </a:r>
                      <a:r>
                        <a:rPr lang="en-US" sz="1000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kern="1200" dirty="0" smtClean="0">
                          <a:effectLst/>
                        </a:rPr>
                        <a:t>(proposed new GW Monitoring TW </a:t>
                      </a:r>
                    </a:p>
                    <a:p>
                      <a:pPr algn="just" fontAlgn="b"/>
                      <a:r>
                        <a:rPr lang="en-US" sz="1000" u="none" strike="noStrike" kern="1200" dirty="0" smtClean="0">
                          <a:effectLst/>
                        </a:rPr>
                        <a:t>with Telemetry)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53200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dirty="0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  <p:pic>
        <p:nvPicPr>
          <p:cNvPr id="6" name="Picture 5" descr="http://www.indiawrm.org/images/log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48400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97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twdb.texas.gov/groundwater/images/groundwater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9144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88811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  <p:pic>
        <p:nvPicPr>
          <p:cNvPr id="4" name="Picture 3" descr="http://www.indiawrm.org/images/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48400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01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86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STATUS OF </a:t>
            </a:r>
            <a:r>
              <a:rPr lang="en-US" b="1" dirty="0" smtClean="0">
                <a:solidFill>
                  <a:srgbClr val="FF0000"/>
                </a:solidFill>
              </a:rPr>
              <a:t>STATE WRIS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351807"/>
              </p:ext>
            </p:extLst>
          </p:nvPr>
        </p:nvGraphicFramePr>
        <p:xfrm>
          <a:off x="457200" y="2057400"/>
          <a:ext cx="8333431" cy="91976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8061"/>
                <a:gridCol w="338612"/>
                <a:gridCol w="1771727"/>
                <a:gridCol w="685800"/>
                <a:gridCol w="762000"/>
                <a:gridCol w="533400"/>
                <a:gridCol w="609600"/>
                <a:gridCol w="838200"/>
                <a:gridCol w="838200"/>
                <a:gridCol w="627818"/>
                <a:gridCol w="1000013"/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UID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Activity</a:t>
                      </a:r>
                    </a:p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Name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AWPID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Fin Year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QID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Quantity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Amount </a:t>
                      </a:r>
                    </a:p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(RS in</a:t>
                      </a:r>
                      <a:r>
                        <a:rPr lang="en-US" sz="1000" b="1" u="none" strike="noStrike" baseline="0" dirty="0" smtClean="0">
                          <a:effectLst/>
                        </a:rPr>
                        <a:t> Lakh)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Expenditure</a:t>
                      </a:r>
                    </a:p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Type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Physical </a:t>
                      </a:r>
                    </a:p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Progress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 of BID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</a:tr>
              <a:tr h="214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4406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3298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Development of State GW Resources Information System i.e. WB_GWRIS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B2.1.01.01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2017-2018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Quantity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Procurement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 </a:t>
                      </a:r>
                    </a:p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underway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Ready to be</a:t>
                      </a:r>
                    </a:p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Floated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3" marR="5363" marT="5363" marB="0"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326571" y="1831312"/>
            <a:ext cx="299943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ANNUAL WORK PLAN (2016-2017)</a:t>
            </a:r>
            <a:br>
              <a:rPr lang="en-US" sz="1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12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53200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dirty="0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  <p:pic>
        <p:nvPicPr>
          <p:cNvPr id="7" name="Picture 6" descr="http://www.indiawrm.org/images/log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48400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844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15962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STATUS OF </a:t>
            </a:r>
            <a:r>
              <a:rPr lang="en-US" b="1" dirty="0" smtClean="0">
                <a:solidFill>
                  <a:srgbClr val="FF0000"/>
                </a:solidFill>
              </a:rPr>
              <a:t>PFMS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1386558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en-US" dirty="0"/>
              <a:t>Joined E-SWIS through the URL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     https</a:t>
            </a:r>
            <a:r>
              <a:rPr lang="en-US" dirty="0">
                <a:solidFill>
                  <a:srgbClr val="0070C0"/>
                </a:solidFill>
              </a:rPr>
              <a:t>://pfms.nic.in/Users/LoginDetails/Login.aspx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2229059"/>
            <a:ext cx="6096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Type of Registration: State Govt. Institution</a:t>
            </a:r>
          </a:p>
          <a:p>
            <a:r>
              <a:rPr lang="en-US" sz="1000" dirty="0"/>
              <a:t>Agency Name: </a:t>
            </a:r>
            <a:r>
              <a:rPr lang="en-US" sz="1000" b="1" dirty="0">
                <a:solidFill>
                  <a:srgbClr val="0070C0"/>
                </a:solidFill>
              </a:rPr>
              <a:t>STATE WATER INVESTIGATION DIRECTORATE, GOVT. OF WEST EBNGAL</a:t>
            </a:r>
          </a:p>
          <a:p>
            <a:r>
              <a:rPr lang="en-US" sz="1000" dirty="0" smtClean="0"/>
              <a:t>Registering </a:t>
            </a:r>
            <a:r>
              <a:rPr lang="en-US" sz="1000" dirty="0"/>
              <a:t>Authority:  others: </a:t>
            </a:r>
            <a:r>
              <a:rPr lang="en-US" sz="1000" b="1" dirty="0">
                <a:solidFill>
                  <a:srgbClr val="0070C0"/>
                </a:solidFill>
              </a:rPr>
              <a:t>GOVT. OF WEST BENGAL</a:t>
            </a:r>
          </a:p>
          <a:p>
            <a:r>
              <a:rPr lang="en-US" sz="1000" dirty="0"/>
              <a:t>State of Registration: </a:t>
            </a:r>
            <a:r>
              <a:rPr lang="en-US" sz="1000" b="1" dirty="0">
                <a:solidFill>
                  <a:srgbClr val="0070C0"/>
                </a:solidFill>
              </a:rPr>
              <a:t>WEST BENGAL</a:t>
            </a:r>
          </a:p>
          <a:p>
            <a:r>
              <a:rPr lang="en-US" sz="1000" dirty="0"/>
              <a:t> </a:t>
            </a:r>
          </a:p>
          <a:p>
            <a:r>
              <a:rPr lang="en-US" sz="1000" dirty="0" smtClean="0"/>
              <a:t>Bank </a:t>
            </a:r>
            <a:r>
              <a:rPr lang="en-US" sz="1000" dirty="0"/>
              <a:t>Name:  </a:t>
            </a:r>
            <a:r>
              <a:rPr lang="en-US" sz="1000" dirty="0" smtClean="0"/>
              <a:t>    STATE </a:t>
            </a:r>
            <a:r>
              <a:rPr lang="en-US" sz="1000" dirty="0"/>
              <a:t>BANK OF INDIA</a:t>
            </a:r>
          </a:p>
          <a:p>
            <a:r>
              <a:rPr lang="en-US" sz="1000" dirty="0"/>
              <a:t>Branch Details: BIKASH BHABAN  G.O.C. ,  Salt Lake,  Sector-II, Kolkata- 700091, WEST BENGAL</a:t>
            </a:r>
          </a:p>
          <a:p>
            <a:r>
              <a:rPr lang="en-US" sz="1000" dirty="0" smtClean="0"/>
              <a:t>Brach </a:t>
            </a:r>
            <a:r>
              <a:rPr lang="en-US" sz="1000" dirty="0"/>
              <a:t>Code- </a:t>
            </a:r>
            <a:r>
              <a:rPr lang="en-US" sz="1000" dirty="0" smtClean="0"/>
              <a:t>     7816</a:t>
            </a:r>
            <a:r>
              <a:rPr lang="en-US" sz="1000" dirty="0"/>
              <a:t>, MICR No.- 700002114</a:t>
            </a:r>
          </a:p>
          <a:p>
            <a:r>
              <a:rPr lang="en-US" sz="1000" dirty="0"/>
              <a:t> </a:t>
            </a:r>
          </a:p>
          <a:p>
            <a:r>
              <a:rPr lang="en-US" sz="1000" dirty="0"/>
              <a:t>Name of Party: </a:t>
            </a:r>
            <a:r>
              <a:rPr lang="en-US" sz="1000" dirty="0" smtClean="0"/>
              <a:t>     EX</a:t>
            </a:r>
            <a:r>
              <a:rPr lang="en-US" sz="1000" dirty="0"/>
              <a:t>. ENGG.(A-I).PLANNING DIVN.ST.WATER INVESTI. DIR.GOVT. Of W.B. </a:t>
            </a:r>
          </a:p>
          <a:p>
            <a:r>
              <a:rPr lang="en-US" sz="1000" dirty="0"/>
              <a:t>Address of Party:  </a:t>
            </a:r>
            <a:r>
              <a:rPr lang="en-US" sz="1000" dirty="0" smtClean="0"/>
              <a:t>STATE </a:t>
            </a:r>
            <a:r>
              <a:rPr lang="en-US" sz="1000" dirty="0"/>
              <a:t>WATER INVESTIGATION DIRECTORATE, PLANNING DIVISION, </a:t>
            </a:r>
          </a:p>
          <a:p>
            <a:r>
              <a:rPr lang="en-US" sz="1000" dirty="0"/>
              <a:t>                              </a:t>
            </a:r>
            <a:r>
              <a:rPr lang="en-US" sz="1000" dirty="0" smtClean="0"/>
              <a:t>BIKASH </a:t>
            </a:r>
            <a:r>
              <a:rPr lang="en-US" sz="1000" dirty="0"/>
              <a:t>BHABAN (4</a:t>
            </a:r>
            <a:r>
              <a:rPr lang="en-US" sz="1000" baseline="30000" dirty="0"/>
              <a:t>TH</a:t>
            </a:r>
            <a:r>
              <a:rPr lang="en-US" sz="1000" dirty="0"/>
              <a:t> FLOOR), SALT LAKE, SECTOR-II, KOLKATA- 700091</a:t>
            </a:r>
          </a:p>
          <a:p>
            <a:r>
              <a:rPr lang="en-US" sz="1000" dirty="0" err="1"/>
              <a:t>Ph</a:t>
            </a:r>
            <a:r>
              <a:rPr lang="en-US" sz="1000" dirty="0"/>
              <a:t> No of Party:  </a:t>
            </a:r>
            <a:r>
              <a:rPr lang="en-US" sz="1000" dirty="0" smtClean="0"/>
              <a:t>   033-23373058</a:t>
            </a:r>
            <a:r>
              <a:rPr lang="en-US" sz="1000" dirty="0"/>
              <a:t>		</a:t>
            </a:r>
          </a:p>
          <a:p>
            <a:r>
              <a:rPr lang="en-US" sz="1000" dirty="0"/>
              <a:t>TAN No of Party:  </a:t>
            </a:r>
            <a:r>
              <a:rPr lang="en-US" sz="1000" dirty="0" smtClean="0"/>
              <a:t> CALW00754F</a:t>
            </a:r>
            <a:endParaRPr lang="en-US" sz="1000" dirty="0"/>
          </a:p>
          <a:p>
            <a:r>
              <a:rPr lang="en-US" sz="1000" dirty="0"/>
              <a:t>Bank Account No</a:t>
            </a:r>
            <a:r>
              <a:rPr lang="en-US" sz="1000" dirty="0" smtClean="0"/>
              <a:t>: 36205224343</a:t>
            </a:r>
            <a:endParaRPr lang="en-US" sz="1000" dirty="0"/>
          </a:p>
          <a:p>
            <a:r>
              <a:rPr lang="en-US" sz="1000" dirty="0"/>
              <a:t>IFSC Code: </a:t>
            </a:r>
            <a:r>
              <a:rPr lang="en-US" sz="1000" dirty="0" smtClean="0"/>
              <a:t>           SBIN0007816</a:t>
            </a:r>
            <a:endParaRPr lang="en-US" sz="10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53200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dirty="0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  <p:pic>
        <p:nvPicPr>
          <p:cNvPr id="7" name="Picture 6" descr="http://www.indiawrm.org/images/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48400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403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7072" y="0"/>
            <a:ext cx="8229600" cy="642257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WAY FORWARD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70966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1" dirty="0">
                <a:solidFill>
                  <a:srgbClr val="FF0000"/>
                </a:solidFill>
              </a:rPr>
              <a:t>Preparation of Proposal for Purpose Driven Studies (PDS</a:t>
            </a:r>
            <a:r>
              <a:rPr lang="en-US" sz="900" b="1" dirty="0" smtClean="0">
                <a:solidFill>
                  <a:srgbClr val="FF0000"/>
                </a:solidFill>
              </a:rPr>
              <a:t>)</a:t>
            </a:r>
          </a:p>
          <a:p>
            <a:pPr lvl="0"/>
            <a:endParaRPr lang="en-US" sz="800" dirty="0">
              <a:solidFill>
                <a:srgbClr val="FF0000"/>
              </a:solidFill>
            </a:endParaRPr>
          </a:p>
          <a:p>
            <a:pPr marL="171450" lvl="0" indent="-171450">
              <a:buBlip>
                <a:blip r:embed="rId2"/>
              </a:buBlip>
            </a:pPr>
            <a:r>
              <a:rPr lang="en-US" sz="800" b="1" dirty="0"/>
              <a:t>Arsenic (As) Distribution in Groundwater &amp; As Contamination in Food-Chain</a:t>
            </a:r>
          </a:p>
          <a:p>
            <a:r>
              <a:rPr lang="en-US" sz="800" dirty="0" smtClean="0"/>
              <a:t>      PI- </a:t>
            </a:r>
            <a:r>
              <a:rPr lang="en-US" sz="800" dirty="0"/>
              <a:t>R. </a:t>
            </a:r>
            <a:r>
              <a:rPr lang="en-US" sz="800" dirty="0" err="1"/>
              <a:t>Chatterjee</a:t>
            </a:r>
            <a:r>
              <a:rPr lang="en-US" sz="800" dirty="0"/>
              <a:t>, Geologist, SWID</a:t>
            </a:r>
          </a:p>
          <a:p>
            <a:r>
              <a:rPr lang="en-US" sz="800" dirty="0" smtClean="0"/>
              <a:t>      Co-PI- </a:t>
            </a:r>
            <a:r>
              <a:rPr lang="en-US" sz="800" dirty="0"/>
              <a:t>P. Banerjee, Chemist, SWID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800" b="1" dirty="0"/>
              <a:t>Fluoride (F) Distribution in Groundwater &amp; F Contamination in Food-Chain</a:t>
            </a:r>
          </a:p>
          <a:p>
            <a:r>
              <a:rPr lang="en-US" sz="800" dirty="0" smtClean="0"/>
              <a:t>      PI- </a:t>
            </a:r>
            <a:r>
              <a:rPr lang="en-US" sz="800" dirty="0"/>
              <a:t>P.K. </a:t>
            </a:r>
            <a:r>
              <a:rPr lang="en-US" sz="800" dirty="0" err="1"/>
              <a:t>Mondal</a:t>
            </a:r>
            <a:r>
              <a:rPr lang="en-US" sz="800" dirty="0"/>
              <a:t>, Sr. Chemist, SWID</a:t>
            </a:r>
          </a:p>
          <a:p>
            <a:r>
              <a:rPr lang="en-US" sz="800" dirty="0" smtClean="0"/>
              <a:t>      Co-PI- </a:t>
            </a:r>
            <a:r>
              <a:rPr lang="en-US" sz="800" dirty="0" err="1"/>
              <a:t>Dr</a:t>
            </a:r>
            <a:r>
              <a:rPr lang="en-US" sz="800" dirty="0"/>
              <a:t> A. Banerjee, Chemist, SWID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800" b="1" dirty="0"/>
              <a:t>Studies on Technological Developments in Arsenic Removal from Groundwater Irrigation</a:t>
            </a:r>
          </a:p>
          <a:p>
            <a:r>
              <a:rPr lang="en-US" sz="800" dirty="0" smtClean="0"/>
              <a:t>      PI- </a:t>
            </a:r>
            <a:r>
              <a:rPr lang="en-US" sz="800" dirty="0"/>
              <a:t>D. </a:t>
            </a:r>
            <a:r>
              <a:rPr lang="en-US" sz="800" dirty="0" err="1"/>
              <a:t>Bagchi</a:t>
            </a:r>
            <a:r>
              <a:rPr lang="en-US" sz="800" dirty="0"/>
              <a:t> Roy, Sr. Geologist, SWID</a:t>
            </a:r>
          </a:p>
          <a:p>
            <a:r>
              <a:rPr lang="en-US" sz="800" dirty="0" smtClean="0"/>
              <a:t>      Co-PI- </a:t>
            </a:r>
            <a:r>
              <a:rPr lang="en-US" sz="800" dirty="0" err="1"/>
              <a:t>Dr</a:t>
            </a:r>
            <a:r>
              <a:rPr lang="en-US" sz="800" dirty="0"/>
              <a:t> A. Banerjee, Chemist, SWID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800" b="1" dirty="0"/>
              <a:t>Studies on Technological Developments in Fluoride Removal from Groundwater Irrigation</a:t>
            </a:r>
          </a:p>
          <a:p>
            <a:r>
              <a:rPr lang="en-US" sz="800" dirty="0" smtClean="0"/>
              <a:t>      PI- </a:t>
            </a:r>
            <a:r>
              <a:rPr lang="en-US" sz="800" dirty="0"/>
              <a:t>P.K. </a:t>
            </a:r>
            <a:r>
              <a:rPr lang="en-US" sz="800" dirty="0" err="1"/>
              <a:t>Mondal</a:t>
            </a:r>
            <a:r>
              <a:rPr lang="en-US" sz="800" dirty="0"/>
              <a:t>, Sr. Chemist, SWID</a:t>
            </a:r>
          </a:p>
          <a:p>
            <a:r>
              <a:rPr lang="en-US" sz="800" dirty="0" smtClean="0"/>
              <a:t>      Co-PI- </a:t>
            </a:r>
            <a:r>
              <a:rPr lang="en-US" sz="800" dirty="0" err="1"/>
              <a:t>Dr</a:t>
            </a:r>
            <a:r>
              <a:rPr lang="en-US" sz="800" dirty="0"/>
              <a:t> A. Banerjee, Chemist, SWID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800" b="1" dirty="0"/>
              <a:t>Estimation of Aquifer Hydraulic Parameters in Different Geological Formation</a:t>
            </a:r>
          </a:p>
          <a:p>
            <a:r>
              <a:rPr lang="en-US" sz="800" dirty="0" smtClean="0"/>
              <a:t>      PI- </a:t>
            </a:r>
            <a:r>
              <a:rPr lang="en-US" sz="800" dirty="0"/>
              <a:t>S. </a:t>
            </a:r>
            <a:r>
              <a:rPr lang="en-US" sz="800" dirty="0" err="1"/>
              <a:t>Halder</a:t>
            </a:r>
            <a:r>
              <a:rPr lang="en-US" sz="800" dirty="0"/>
              <a:t>, Executive Engineer (A-I), SWID</a:t>
            </a:r>
          </a:p>
          <a:p>
            <a:r>
              <a:rPr lang="en-US" sz="800" dirty="0" smtClean="0"/>
              <a:t>      Co-PI- </a:t>
            </a:r>
            <a:r>
              <a:rPr lang="en-US" sz="800" dirty="0"/>
              <a:t>P.S.  </a:t>
            </a:r>
            <a:r>
              <a:rPr lang="en-US" sz="800" dirty="0" err="1"/>
              <a:t>Dhabal</a:t>
            </a:r>
            <a:r>
              <a:rPr lang="en-US" sz="800" dirty="0"/>
              <a:t>, Assistant Engineer (A-I), SWID</a:t>
            </a:r>
          </a:p>
          <a:p>
            <a:r>
              <a:rPr lang="en-US" sz="800" dirty="0" smtClean="0"/>
              <a:t>      Co-PI- </a:t>
            </a:r>
            <a:r>
              <a:rPr lang="en-US" sz="800" dirty="0"/>
              <a:t>S. </a:t>
            </a:r>
            <a:r>
              <a:rPr lang="en-US" sz="800" dirty="0" err="1"/>
              <a:t>Biswas</a:t>
            </a:r>
            <a:r>
              <a:rPr lang="en-US" sz="800" dirty="0"/>
              <a:t>, Assistant Engineer (A-I), SWID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800" b="1" dirty="0"/>
              <a:t>GW Management Study through GW Estimation &amp; Budgeting</a:t>
            </a:r>
          </a:p>
          <a:p>
            <a:r>
              <a:rPr lang="en-US" sz="800" dirty="0" smtClean="0"/>
              <a:t>      PI- </a:t>
            </a:r>
            <a:r>
              <a:rPr lang="en-US" sz="800" dirty="0" err="1"/>
              <a:t>Dr</a:t>
            </a:r>
            <a:r>
              <a:rPr lang="en-US" sz="800" dirty="0"/>
              <a:t> R.K. </a:t>
            </a:r>
            <a:r>
              <a:rPr lang="en-US" sz="800" dirty="0" err="1"/>
              <a:t>Samadder</a:t>
            </a:r>
            <a:r>
              <a:rPr lang="en-US" sz="800" dirty="0"/>
              <a:t>, Sr. Geologist, SWID</a:t>
            </a:r>
          </a:p>
          <a:p>
            <a:r>
              <a:rPr lang="en-US" sz="800" dirty="0" smtClean="0"/>
              <a:t>      Co-PI- </a:t>
            </a:r>
            <a:r>
              <a:rPr lang="en-US" sz="800" dirty="0"/>
              <a:t>D. </a:t>
            </a:r>
            <a:r>
              <a:rPr lang="en-US" sz="800" dirty="0" err="1"/>
              <a:t>Bagchi</a:t>
            </a:r>
            <a:r>
              <a:rPr lang="en-US" sz="800" dirty="0"/>
              <a:t> Roy, Sr. Geologist, SWID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800" b="1" dirty="0"/>
              <a:t>Studies for GW Augmentation through Rainwater Harvesting and Artificial Recharge</a:t>
            </a:r>
          </a:p>
          <a:p>
            <a:r>
              <a:rPr lang="en-US" sz="800" dirty="0" smtClean="0"/>
              <a:t>      PI- </a:t>
            </a:r>
            <a:r>
              <a:rPr lang="en-US" sz="800" dirty="0"/>
              <a:t>S. </a:t>
            </a:r>
            <a:r>
              <a:rPr lang="en-US" sz="800" dirty="0" err="1"/>
              <a:t>Halder</a:t>
            </a:r>
            <a:r>
              <a:rPr lang="en-US" sz="800" dirty="0"/>
              <a:t>, Executive Engineer (A-I), SWID</a:t>
            </a:r>
          </a:p>
          <a:p>
            <a:r>
              <a:rPr lang="en-US" sz="800" dirty="0" smtClean="0"/>
              <a:t>      Co-PI- </a:t>
            </a:r>
            <a:r>
              <a:rPr lang="en-US" sz="800" dirty="0"/>
              <a:t>P.S.  </a:t>
            </a:r>
            <a:r>
              <a:rPr lang="en-US" sz="800" dirty="0" err="1"/>
              <a:t>Dhabal</a:t>
            </a:r>
            <a:r>
              <a:rPr lang="en-US" sz="800" dirty="0"/>
              <a:t>, Assistant Engineer (A-I), SWID</a:t>
            </a:r>
          </a:p>
          <a:p>
            <a:r>
              <a:rPr lang="en-US" sz="800" dirty="0" smtClean="0"/>
              <a:t>      Co-PI- </a:t>
            </a:r>
            <a:r>
              <a:rPr lang="en-US" sz="800" dirty="0"/>
              <a:t>S. </a:t>
            </a:r>
            <a:r>
              <a:rPr lang="en-US" sz="800" dirty="0" err="1"/>
              <a:t>Dey</a:t>
            </a:r>
            <a:r>
              <a:rPr lang="en-US" sz="800" dirty="0"/>
              <a:t>, AE (A-I), SWID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800" b="1" dirty="0"/>
              <a:t>Impact Study of climate change in Groundwater Resources and Adaptation Measures</a:t>
            </a:r>
          </a:p>
          <a:p>
            <a:r>
              <a:rPr lang="en-US" sz="800" dirty="0" smtClean="0"/>
              <a:t>      PI- </a:t>
            </a:r>
            <a:r>
              <a:rPr lang="en-US" sz="800" dirty="0"/>
              <a:t>S. </a:t>
            </a:r>
            <a:r>
              <a:rPr lang="en-US" sz="800" dirty="0" err="1"/>
              <a:t>Halder</a:t>
            </a:r>
            <a:r>
              <a:rPr lang="en-US" sz="800" dirty="0"/>
              <a:t>, Executive Engineer (A-I), SWID</a:t>
            </a:r>
          </a:p>
          <a:p>
            <a:r>
              <a:rPr lang="en-US" sz="800" dirty="0" smtClean="0"/>
              <a:t>      Co-PI- </a:t>
            </a:r>
            <a:r>
              <a:rPr lang="en-US" sz="800" dirty="0"/>
              <a:t>D. </a:t>
            </a:r>
            <a:r>
              <a:rPr lang="en-US" sz="800" dirty="0" err="1"/>
              <a:t>Bagchi</a:t>
            </a:r>
            <a:r>
              <a:rPr lang="en-US" sz="800" dirty="0"/>
              <a:t> Roy, Sr. Geologist, SWID</a:t>
            </a:r>
          </a:p>
          <a:p>
            <a:r>
              <a:rPr lang="en-US" sz="800" dirty="0" smtClean="0"/>
              <a:t>      Co-PI- </a:t>
            </a:r>
            <a:r>
              <a:rPr lang="en-US" sz="800" dirty="0"/>
              <a:t>S. </a:t>
            </a:r>
            <a:r>
              <a:rPr lang="en-US" sz="800" dirty="0" err="1"/>
              <a:t>Dey</a:t>
            </a:r>
            <a:r>
              <a:rPr lang="en-US" sz="800" dirty="0"/>
              <a:t>, Chemist, SWID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800" b="1" dirty="0" err="1"/>
              <a:t>Geohydrological</a:t>
            </a:r>
            <a:r>
              <a:rPr lang="en-US" sz="800" b="1" dirty="0"/>
              <a:t> Studies on Springs in Darjeeling Himalayan Region</a:t>
            </a:r>
          </a:p>
          <a:p>
            <a:r>
              <a:rPr lang="en-US" sz="800" dirty="0" smtClean="0"/>
              <a:t>      PI- </a:t>
            </a:r>
            <a:r>
              <a:rPr lang="en-US" sz="800" dirty="0"/>
              <a:t>S. </a:t>
            </a:r>
            <a:r>
              <a:rPr lang="en-US" sz="800" dirty="0" err="1"/>
              <a:t>Halder</a:t>
            </a:r>
            <a:r>
              <a:rPr lang="en-US" sz="800" dirty="0"/>
              <a:t>, Executive Engineer (A-I), SWID</a:t>
            </a:r>
          </a:p>
          <a:p>
            <a:r>
              <a:rPr lang="en-US" sz="800" dirty="0" smtClean="0"/>
              <a:t>      Co-PI- </a:t>
            </a:r>
            <a:r>
              <a:rPr lang="en-US" sz="800" dirty="0"/>
              <a:t>A. Barman, Assistant Engineer (A-I), SWID </a:t>
            </a:r>
          </a:p>
          <a:p>
            <a:r>
              <a:rPr lang="en-US" sz="800" dirty="0" smtClean="0"/>
              <a:t>      Co-PI- </a:t>
            </a:r>
            <a:r>
              <a:rPr lang="en-US" sz="800" dirty="0"/>
              <a:t>S. </a:t>
            </a:r>
            <a:r>
              <a:rPr lang="en-US" sz="800" dirty="0" err="1"/>
              <a:t>Chatterjee</a:t>
            </a:r>
            <a:r>
              <a:rPr lang="en-US" sz="800" dirty="0"/>
              <a:t>, Geologist, SWID</a:t>
            </a:r>
          </a:p>
          <a:p>
            <a:r>
              <a:rPr lang="en-US" sz="800" dirty="0" smtClean="0"/>
              <a:t>      Co-PI-  </a:t>
            </a:r>
            <a:r>
              <a:rPr lang="en-US" sz="800" dirty="0"/>
              <a:t>S.K. Das Chemist, SWID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800" b="1" dirty="0"/>
              <a:t>Studies on Salinity Ingress in Coastal Aquifers including Submarine Groundwater Discharge in Changing Climate</a:t>
            </a:r>
          </a:p>
          <a:p>
            <a:r>
              <a:rPr lang="en-US" sz="800" dirty="0" smtClean="0"/>
              <a:t>      PI- </a:t>
            </a:r>
            <a:r>
              <a:rPr lang="en-US" sz="800" dirty="0"/>
              <a:t>S. </a:t>
            </a:r>
            <a:r>
              <a:rPr lang="en-US" sz="800" dirty="0" err="1"/>
              <a:t>Halder</a:t>
            </a:r>
            <a:r>
              <a:rPr lang="en-US" sz="800" dirty="0"/>
              <a:t>, Executive Engineer (A-I), SWID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800" b="1" dirty="0"/>
              <a:t>Isotope Study in Coastal Saline Areas (NIH supported)</a:t>
            </a:r>
          </a:p>
          <a:p>
            <a:r>
              <a:rPr lang="en-US" sz="800" dirty="0" smtClean="0"/>
              <a:t>      PI- </a:t>
            </a:r>
            <a:r>
              <a:rPr lang="en-US" sz="800" dirty="0" err="1"/>
              <a:t>Dr</a:t>
            </a:r>
            <a:r>
              <a:rPr lang="en-US" sz="800" dirty="0"/>
              <a:t> R.K. </a:t>
            </a:r>
            <a:r>
              <a:rPr lang="en-US" sz="800" dirty="0" err="1"/>
              <a:t>Samadder</a:t>
            </a:r>
            <a:r>
              <a:rPr lang="en-US" sz="800" dirty="0"/>
              <a:t>, Sr. Geologist, SWID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800" b="1" dirty="0" err="1"/>
              <a:t>Transboundary</a:t>
            </a:r>
            <a:r>
              <a:rPr lang="en-US" sz="800" b="1" dirty="0"/>
              <a:t> Groundwater Study</a:t>
            </a:r>
          </a:p>
          <a:p>
            <a:r>
              <a:rPr lang="en-US" sz="800" dirty="0" smtClean="0"/>
              <a:t>      PI- </a:t>
            </a:r>
            <a:r>
              <a:rPr lang="en-US" sz="800" dirty="0"/>
              <a:t>S. </a:t>
            </a:r>
            <a:r>
              <a:rPr lang="en-US" sz="800" dirty="0" err="1"/>
              <a:t>Halder</a:t>
            </a:r>
            <a:r>
              <a:rPr lang="en-US" sz="800" dirty="0"/>
              <a:t>, Executive Engineer (A-I), SWID</a:t>
            </a:r>
          </a:p>
          <a:p>
            <a:r>
              <a:rPr lang="en-US" sz="800" dirty="0" smtClean="0"/>
              <a:t>      Co-PI- </a:t>
            </a:r>
            <a:r>
              <a:rPr lang="en-US" sz="800" dirty="0"/>
              <a:t>D. </a:t>
            </a:r>
            <a:r>
              <a:rPr lang="en-US" sz="800" dirty="0" err="1"/>
              <a:t>Bagchi</a:t>
            </a:r>
            <a:r>
              <a:rPr lang="en-US" sz="800" dirty="0"/>
              <a:t> Roy, Sr. Geologist, SWID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800" b="1" dirty="0"/>
              <a:t>Pilot Study on Community Based GW Monitoring &amp; Management</a:t>
            </a:r>
          </a:p>
          <a:p>
            <a:r>
              <a:rPr lang="en-US" sz="800" dirty="0" smtClean="0"/>
              <a:t>      PI- </a:t>
            </a:r>
            <a:r>
              <a:rPr lang="en-US" sz="800" dirty="0"/>
              <a:t>S. </a:t>
            </a:r>
            <a:r>
              <a:rPr lang="en-US" sz="800" dirty="0" err="1"/>
              <a:t>Halder</a:t>
            </a:r>
            <a:r>
              <a:rPr lang="en-US" sz="800" dirty="0"/>
              <a:t>, Executive Engineer (A-I), SWID</a:t>
            </a:r>
          </a:p>
          <a:p>
            <a:r>
              <a:rPr lang="en-US" sz="800" dirty="0" smtClean="0"/>
              <a:t>      Co-PI- </a:t>
            </a:r>
            <a:r>
              <a:rPr lang="en-US" sz="800" dirty="0"/>
              <a:t>D. </a:t>
            </a:r>
            <a:r>
              <a:rPr lang="en-US" sz="800" dirty="0" err="1"/>
              <a:t>Bagchi</a:t>
            </a:r>
            <a:r>
              <a:rPr lang="en-US" sz="800" dirty="0"/>
              <a:t> Roy, Sr. Geologist, SWID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800" b="1" dirty="0"/>
              <a:t>Studies for conjunctive use, SW-GW Interaction</a:t>
            </a:r>
          </a:p>
          <a:p>
            <a:r>
              <a:rPr lang="en-US" sz="800" dirty="0" smtClean="0"/>
              <a:t>      PI- </a:t>
            </a:r>
            <a:r>
              <a:rPr lang="en-US" sz="800" dirty="0"/>
              <a:t>S. </a:t>
            </a:r>
            <a:r>
              <a:rPr lang="en-US" sz="800" dirty="0" err="1"/>
              <a:t>Halder</a:t>
            </a:r>
            <a:r>
              <a:rPr lang="en-US" sz="800" dirty="0"/>
              <a:t>, Executive Engineer (A-I), SWID</a:t>
            </a:r>
          </a:p>
          <a:p>
            <a:r>
              <a:rPr lang="en-US" sz="800" dirty="0" smtClean="0"/>
              <a:t>      Co-PI- </a:t>
            </a:r>
            <a:r>
              <a:rPr lang="en-US" sz="800" dirty="0"/>
              <a:t>C. Roy, Geologist, SWID</a:t>
            </a:r>
          </a:p>
        </p:txBody>
      </p:sp>
    </p:spTree>
    <p:extLst>
      <p:ext uri="{BB962C8B-B14F-4D97-AF65-F5344CB8AC3E}">
        <p14:creationId xmlns:p14="http://schemas.microsoft.com/office/powerpoint/2010/main" val="2834562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WEST BENGAL (GROUND WATER)</a:t>
            </a:r>
            <a:endParaRPr lang="es-ES"/>
          </a:p>
        </p:txBody>
      </p:sp>
      <p:sp>
        <p:nvSpPr>
          <p:cNvPr id="4" name="Rectangle 3"/>
          <p:cNvSpPr/>
          <p:nvPr/>
        </p:nvSpPr>
        <p:spPr>
          <a:xfrm>
            <a:off x="2286000" y="9144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1200" b="1" dirty="0">
                <a:solidFill>
                  <a:srgbClr val="FF0000"/>
                </a:solidFill>
              </a:rPr>
              <a:t>In-House </a:t>
            </a:r>
            <a:r>
              <a:rPr lang="en-US" sz="1200" b="1" dirty="0" smtClean="0">
                <a:solidFill>
                  <a:srgbClr val="FF0000"/>
                </a:solidFill>
              </a:rPr>
              <a:t>Training</a:t>
            </a:r>
          </a:p>
          <a:p>
            <a:pPr lvl="0"/>
            <a:endParaRPr lang="en-US" sz="1200" dirty="0"/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/>
              <a:t>Basic Groundwater </a:t>
            </a:r>
            <a:r>
              <a:rPr lang="en-US" sz="1200" b="1" dirty="0" smtClean="0"/>
              <a:t>Hydrology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Advanced </a:t>
            </a:r>
            <a:r>
              <a:rPr lang="en-US" sz="1200" b="1" dirty="0"/>
              <a:t>Groundwater </a:t>
            </a:r>
            <a:r>
              <a:rPr lang="en-US" sz="1200" b="1" dirty="0" smtClean="0"/>
              <a:t>Hydrology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Applied Hydrogeology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Applied Hydro-Meteorology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Contaminant Hydrology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Hydro-Geochemistry</a:t>
            </a:r>
            <a:endParaRPr lang="en-US" sz="1200" b="1" dirty="0"/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Hill-Slope Hydrology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Isotope Hydrology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Stochastic Hydrology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Hydro-Sociology</a:t>
            </a:r>
            <a:endParaRPr lang="en-US" sz="1200" b="1" dirty="0"/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Well Hydraulics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Basic Hydro-Informatics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Advanced Hydro-Informatics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Groundwater </a:t>
            </a:r>
            <a:r>
              <a:rPr lang="en-US" sz="1200" b="1" dirty="0"/>
              <a:t>Investigation using Geophysical </a:t>
            </a:r>
            <a:r>
              <a:rPr lang="en-US" sz="1200" b="1" dirty="0" smtClean="0"/>
              <a:t>Methods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Groundwater </a:t>
            </a:r>
            <a:r>
              <a:rPr lang="en-US" sz="1200" b="1" dirty="0"/>
              <a:t>and Surface Water </a:t>
            </a:r>
            <a:r>
              <a:rPr lang="en-US" sz="1200" b="1" dirty="0" smtClean="0"/>
              <a:t>Interaction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Managed </a:t>
            </a:r>
            <a:r>
              <a:rPr lang="en-US" sz="1200" b="1" dirty="0"/>
              <a:t>Aquifer </a:t>
            </a:r>
            <a:r>
              <a:rPr lang="en-US" sz="1200" b="1" dirty="0" smtClean="0"/>
              <a:t>Recharge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Advanced </a:t>
            </a:r>
            <a:r>
              <a:rPr lang="en-US" sz="1200" b="1" dirty="0"/>
              <a:t>Groundwater </a:t>
            </a:r>
            <a:r>
              <a:rPr lang="en-US" sz="1200" b="1" dirty="0" smtClean="0"/>
              <a:t>Modeling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Groundwater </a:t>
            </a:r>
            <a:r>
              <a:rPr lang="en-US" sz="1200" b="1" dirty="0"/>
              <a:t>Estimation &amp; </a:t>
            </a:r>
            <a:r>
              <a:rPr lang="en-US" sz="1200" b="1" dirty="0" smtClean="0"/>
              <a:t>Budgeting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Groundwater Economics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Groundwater Audit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Groundwater Governance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b="1" dirty="0" smtClean="0"/>
              <a:t>Groundwater </a:t>
            </a:r>
            <a:r>
              <a:rPr lang="en-US" sz="1200" b="1" dirty="0"/>
              <a:t>OP&amp;M in the context of Climate Change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2257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WAY FORWARD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06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WEST BENGAL (GROUND WATER)</a:t>
            </a:r>
            <a:endParaRPr lang="es-ES"/>
          </a:p>
        </p:txBody>
      </p:sp>
      <p:sp>
        <p:nvSpPr>
          <p:cNvPr id="4" name="Rectangle 3"/>
          <p:cNvSpPr/>
          <p:nvPr/>
        </p:nvSpPr>
        <p:spPr>
          <a:xfrm>
            <a:off x="1905000" y="1143000"/>
            <a:ext cx="561451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>
                <a:solidFill>
                  <a:srgbClr val="FF0000"/>
                </a:solidFill>
              </a:rPr>
              <a:t>Recruitment of Contractual Staffs </a:t>
            </a:r>
            <a:endParaRPr lang="en-US" sz="1200" dirty="0">
              <a:solidFill>
                <a:srgbClr val="FF0000"/>
              </a:solidFill>
            </a:endParaRPr>
          </a:p>
          <a:p>
            <a:endParaRPr lang="en-US" sz="1200" dirty="0" smtClean="0"/>
          </a:p>
          <a:p>
            <a:r>
              <a:rPr lang="en-US" sz="1200" dirty="0" smtClean="0"/>
              <a:t>16 </a:t>
            </a:r>
            <a:r>
              <a:rPr lang="en-US" sz="1200" dirty="0"/>
              <a:t>nos. contractual staffs will be </a:t>
            </a:r>
            <a:r>
              <a:rPr lang="en-US" sz="1200" dirty="0" smtClean="0"/>
              <a:t>recruited </a:t>
            </a:r>
            <a:r>
              <a:rPr lang="en-US" sz="1200" dirty="0"/>
              <a:t>for office of the SPMU_NHP-WB(GW)</a:t>
            </a:r>
          </a:p>
          <a:p>
            <a:endParaRPr lang="en-US" sz="1200" b="1" dirty="0" smtClean="0"/>
          </a:p>
          <a:p>
            <a:pPr>
              <a:spcAft>
                <a:spcPts val="600"/>
              </a:spcAft>
            </a:pPr>
            <a:r>
              <a:rPr lang="en-US" sz="1200" b="1" dirty="0" smtClean="0">
                <a:solidFill>
                  <a:srgbClr val="000099"/>
                </a:solidFill>
              </a:rPr>
              <a:t>Groundwater </a:t>
            </a:r>
            <a:r>
              <a:rPr lang="en-US" sz="1200" b="1" dirty="0">
                <a:solidFill>
                  <a:srgbClr val="000099"/>
                </a:solidFill>
              </a:rPr>
              <a:t>Resources </a:t>
            </a:r>
            <a:r>
              <a:rPr lang="en-US" sz="1200" b="1" dirty="0" smtClean="0">
                <a:solidFill>
                  <a:srgbClr val="000099"/>
                </a:solidFill>
              </a:rPr>
              <a:t>Modeling </a:t>
            </a:r>
            <a:r>
              <a:rPr lang="en-US" sz="1200" b="1" dirty="0">
                <a:solidFill>
                  <a:srgbClr val="000099"/>
                </a:solidFill>
              </a:rPr>
              <a:t>&amp; </a:t>
            </a:r>
            <a:r>
              <a:rPr lang="en-US" sz="1200" b="1" dirty="0" smtClean="0">
                <a:solidFill>
                  <a:srgbClr val="000099"/>
                </a:solidFill>
              </a:rPr>
              <a:t>Management (GRMM) Unit</a:t>
            </a:r>
            <a:endParaRPr lang="en-US" sz="1200" dirty="0">
              <a:solidFill>
                <a:srgbClr val="000099"/>
              </a:solidFill>
            </a:endParaRPr>
          </a:p>
          <a:p>
            <a:pPr marL="171450" lvl="0" indent="-171450">
              <a:buBlip>
                <a:blip r:embed="rId2"/>
              </a:buBlip>
            </a:pPr>
            <a:r>
              <a:rPr lang="en-US" sz="1200" dirty="0" smtClean="0">
                <a:solidFill>
                  <a:srgbClr val="000099"/>
                </a:solidFill>
              </a:rPr>
              <a:t>GEOPHYSICIST- 1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dirty="0" smtClean="0">
                <a:solidFill>
                  <a:srgbClr val="000099"/>
                </a:solidFill>
              </a:rPr>
              <a:t>GEO-INFORMATICS SPECIALIST- 2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dirty="0" smtClean="0">
                <a:solidFill>
                  <a:srgbClr val="000099"/>
                </a:solidFill>
              </a:rPr>
              <a:t>MIS MANAGER- 1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dirty="0" smtClean="0">
                <a:solidFill>
                  <a:srgbClr val="000099"/>
                </a:solidFill>
              </a:rPr>
              <a:t>DATA </a:t>
            </a:r>
            <a:r>
              <a:rPr lang="en-US" sz="1200" dirty="0">
                <a:solidFill>
                  <a:srgbClr val="000099"/>
                </a:solidFill>
              </a:rPr>
              <a:t>ENTRY </a:t>
            </a:r>
            <a:r>
              <a:rPr lang="en-US" sz="1200" dirty="0" smtClean="0">
                <a:solidFill>
                  <a:srgbClr val="000099"/>
                </a:solidFill>
              </a:rPr>
              <a:t>OPERATOR- 3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dirty="0" smtClean="0">
                <a:solidFill>
                  <a:srgbClr val="000099"/>
                </a:solidFill>
              </a:rPr>
              <a:t>ATTENDENT- 1</a:t>
            </a:r>
            <a:endParaRPr lang="en-US" sz="1200" dirty="0">
              <a:solidFill>
                <a:srgbClr val="000099"/>
              </a:solidFill>
            </a:endParaRPr>
          </a:p>
          <a:p>
            <a:endParaRPr lang="en-US" sz="1200" b="1" dirty="0" smtClean="0"/>
          </a:p>
          <a:p>
            <a:pPr>
              <a:spcAft>
                <a:spcPts val="600"/>
              </a:spcAft>
            </a:pPr>
            <a:r>
              <a:rPr lang="en-US" sz="1200" b="1" dirty="0" smtClean="0">
                <a:solidFill>
                  <a:srgbClr val="000099"/>
                </a:solidFill>
              </a:rPr>
              <a:t>Tender </a:t>
            </a:r>
            <a:r>
              <a:rPr lang="en-US" sz="1200" b="1" dirty="0">
                <a:solidFill>
                  <a:srgbClr val="000099"/>
                </a:solidFill>
              </a:rPr>
              <a:t>&amp; </a:t>
            </a:r>
            <a:r>
              <a:rPr lang="en-US" sz="1200" b="1" dirty="0" smtClean="0">
                <a:solidFill>
                  <a:srgbClr val="000099"/>
                </a:solidFill>
              </a:rPr>
              <a:t>Implementing (T&amp;I) </a:t>
            </a:r>
            <a:r>
              <a:rPr lang="en-US" sz="1200" b="1" dirty="0">
                <a:solidFill>
                  <a:srgbClr val="000099"/>
                </a:solidFill>
              </a:rPr>
              <a:t>Unit </a:t>
            </a:r>
            <a:endParaRPr lang="en-US" sz="1200" dirty="0">
              <a:solidFill>
                <a:srgbClr val="000099"/>
              </a:solidFill>
            </a:endParaRPr>
          </a:p>
          <a:p>
            <a:pPr marL="171450" lvl="0" indent="-171450">
              <a:buBlip>
                <a:blip r:embed="rId2"/>
              </a:buBlip>
            </a:pPr>
            <a:r>
              <a:rPr lang="en-US" sz="1200" dirty="0">
                <a:solidFill>
                  <a:srgbClr val="000099"/>
                </a:solidFill>
              </a:rPr>
              <a:t>ADMINISTRITATIVE </a:t>
            </a:r>
            <a:r>
              <a:rPr lang="en-US" sz="1200" dirty="0" smtClean="0">
                <a:solidFill>
                  <a:srgbClr val="000099"/>
                </a:solidFill>
              </a:rPr>
              <a:t>OFFICER- 1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dirty="0" smtClean="0">
                <a:solidFill>
                  <a:srgbClr val="000099"/>
                </a:solidFill>
              </a:rPr>
              <a:t>PROCUREMENT SPECIALIST- 1 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dirty="0" smtClean="0">
                <a:solidFill>
                  <a:srgbClr val="000099"/>
                </a:solidFill>
              </a:rPr>
              <a:t>ACCOUNTANT- 1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dirty="0" smtClean="0">
                <a:solidFill>
                  <a:srgbClr val="000099"/>
                </a:solidFill>
              </a:rPr>
              <a:t>ACCOUNTS CLERK- 1 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dirty="0" smtClean="0">
                <a:solidFill>
                  <a:srgbClr val="000099"/>
                </a:solidFill>
              </a:rPr>
              <a:t>OFFICE ASSISTANT- 2 </a:t>
            </a:r>
          </a:p>
          <a:p>
            <a:pPr marL="171450" lvl="0" indent="-171450">
              <a:buBlip>
                <a:blip r:embed="rId2"/>
              </a:buBlip>
            </a:pPr>
            <a:r>
              <a:rPr lang="en-US" sz="1200" dirty="0" smtClean="0">
                <a:solidFill>
                  <a:srgbClr val="000099"/>
                </a:solidFill>
              </a:rPr>
              <a:t>ATTENDANT- 2</a:t>
            </a:r>
            <a:endParaRPr lang="en-US" sz="1200" dirty="0">
              <a:solidFill>
                <a:srgbClr val="000099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42257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WAY FORWARD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89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9743"/>
            <a:ext cx="8229600" cy="794657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WAY FORWARD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53200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dirty="0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  <p:pic>
        <p:nvPicPr>
          <p:cNvPr id="5" name="Picture 4" descr="http://www.indiawrm.org/images/log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48400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52600" y="914400"/>
            <a:ext cx="59436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1" dirty="0"/>
              <a:t>Establishment of</a:t>
            </a:r>
            <a:endParaRPr lang="en-US" sz="900" dirty="0"/>
          </a:p>
          <a:p>
            <a:pPr lvl="0"/>
            <a:r>
              <a:rPr lang="en-US" sz="900" dirty="0"/>
              <a:t>Office of the SPMU_NHP_WB(GW) </a:t>
            </a:r>
          </a:p>
          <a:p>
            <a:pPr lvl="0"/>
            <a:r>
              <a:rPr lang="en-US" sz="900" dirty="0"/>
              <a:t>State Groundwater Informatics Centre</a:t>
            </a:r>
          </a:p>
          <a:p>
            <a:pPr lvl="0"/>
            <a:r>
              <a:rPr lang="en-US" sz="900" dirty="0"/>
              <a:t>Groundwater Hydrology Training Centre</a:t>
            </a:r>
          </a:p>
          <a:p>
            <a:r>
              <a:rPr lang="en-US" sz="900" dirty="0"/>
              <a:t> </a:t>
            </a:r>
          </a:p>
          <a:p>
            <a:pPr lvl="0"/>
            <a:r>
              <a:rPr lang="en-US" sz="900" b="1" dirty="0"/>
              <a:t>Development of Groundwater Resources Information System (GWRIS)</a:t>
            </a:r>
            <a:endParaRPr lang="en-US" sz="900" dirty="0"/>
          </a:p>
          <a:p>
            <a:pPr lvl="0"/>
            <a:r>
              <a:rPr lang="en-US" sz="900" dirty="0"/>
              <a:t>Web Hosting for NHP-WB(GW)</a:t>
            </a:r>
          </a:p>
          <a:p>
            <a:pPr lvl="0"/>
            <a:r>
              <a:rPr lang="en-US" sz="900" dirty="0"/>
              <a:t>West Bengal GW Resources Information System (WB_GWRIS)</a:t>
            </a:r>
          </a:p>
          <a:p>
            <a:pPr lvl="0"/>
            <a:r>
              <a:rPr lang="en-US" sz="900" dirty="0"/>
              <a:t>Electronic Groundwater Data Entry System (e-GWDES)</a:t>
            </a:r>
          </a:p>
          <a:p>
            <a:pPr lvl="0"/>
            <a:r>
              <a:rPr lang="en-US" sz="900" dirty="0"/>
              <a:t>Decision Support System (DSS) for Integrated GW Resources Management in </a:t>
            </a:r>
          </a:p>
          <a:p>
            <a:r>
              <a:rPr lang="en-US" sz="900" dirty="0"/>
              <a:t>Minor Irrigation</a:t>
            </a:r>
          </a:p>
          <a:p>
            <a:r>
              <a:rPr lang="en-US" sz="900" dirty="0"/>
              <a:t> </a:t>
            </a:r>
          </a:p>
          <a:p>
            <a:pPr lvl="0"/>
            <a:r>
              <a:rPr lang="en-US" sz="900" b="1" dirty="0" smtClean="0"/>
              <a:t>Procurement of Hydro-Meteorological </a:t>
            </a:r>
            <a:r>
              <a:rPr lang="en-US" sz="900" b="1" dirty="0"/>
              <a:t>Instrumentations</a:t>
            </a:r>
            <a:endParaRPr lang="en-US" sz="900" dirty="0"/>
          </a:p>
          <a:p>
            <a:pPr lvl="0"/>
            <a:r>
              <a:rPr lang="en-US" sz="900" dirty="0"/>
              <a:t>Automatic Weather Stations</a:t>
            </a:r>
          </a:p>
          <a:p>
            <a:pPr lvl="0"/>
            <a:r>
              <a:rPr lang="en-US" sz="900" dirty="0"/>
              <a:t>Automatic Rain Gauge Stations</a:t>
            </a:r>
          </a:p>
          <a:p>
            <a:pPr lvl="0"/>
            <a:r>
              <a:rPr lang="en-US" sz="900" dirty="0"/>
              <a:t>Automatic Surface Water Level &amp; Velocity Recording Stations</a:t>
            </a:r>
          </a:p>
          <a:p>
            <a:pPr lvl="0"/>
            <a:r>
              <a:rPr lang="en-US" sz="900" dirty="0"/>
              <a:t>Automatic Groundwater Level Recording Station</a:t>
            </a:r>
          </a:p>
          <a:p>
            <a:r>
              <a:rPr lang="en-US" sz="900" dirty="0"/>
              <a:t> </a:t>
            </a:r>
          </a:p>
          <a:p>
            <a:pPr lvl="0"/>
            <a:r>
              <a:rPr lang="en-US" sz="900" b="1" dirty="0" smtClean="0"/>
              <a:t>Procurement of Instruments </a:t>
            </a:r>
            <a:r>
              <a:rPr lang="en-US" sz="900" b="1" dirty="0"/>
              <a:t>for Central Chemical &amp; Hydrological Laboratory, SWID</a:t>
            </a:r>
            <a:endParaRPr lang="en-US" sz="900" dirty="0"/>
          </a:p>
          <a:p>
            <a:r>
              <a:rPr lang="en-US" sz="900" dirty="0"/>
              <a:t>UV-Spectrophotometer, Digital pH Meter, Digital Colony Counter, Digital Turbidity Meter, Conductivity Meter etc. </a:t>
            </a:r>
          </a:p>
          <a:p>
            <a:r>
              <a:rPr lang="en-US" sz="900" dirty="0"/>
              <a:t> </a:t>
            </a:r>
          </a:p>
          <a:p>
            <a:pPr lvl="0"/>
            <a:r>
              <a:rPr lang="en-US" sz="900" b="1" dirty="0" smtClean="0"/>
              <a:t>Procurement of Manual </a:t>
            </a:r>
            <a:r>
              <a:rPr lang="en-US" sz="900" b="1" dirty="0"/>
              <a:t>Hydrological Observation Equipment</a:t>
            </a:r>
            <a:endParaRPr lang="en-US" sz="900" dirty="0"/>
          </a:p>
          <a:p>
            <a:pPr lvl="0"/>
            <a:r>
              <a:rPr lang="en-US" sz="900" dirty="0"/>
              <a:t>ADCP</a:t>
            </a:r>
          </a:p>
          <a:p>
            <a:pPr lvl="0"/>
            <a:r>
              <a:rPr lang="en-US" sz="900" dirty="0"/>
              <a:t>DGPS</a:t>
            </a:r>
          </a:p>
          <a:p>
            <a:pPr lvl="0"/>
            <a:r>
              <a:rPr lang="en-US" sz="900" dirty="0"/>
              <a:t>GPS</a:t>
            </a:r>
          </a:p>
          <a:p>
            <a:pPr lvl="0"/>
            <a:r>
              <a:rPr lang="en-US" sz="900" dirty="0"/>
              <a:t>Eco-Sounder</a:t>
            </a:r>
          </a:p>
          <a:p>
            <a:pPr lvl="0"/>
            <a:r>
              <a:rPr lang="en-US" sz="900" dirty="0"/>
              <a:t>Portable Current Meter</a:t>
            </a:r>
          </a:p>
          <a:p>
            <a:pPr lvl="0"/>
            <a:r>
              <a:rPr lang="en-US" sz="900" dirty="0"/>
              <a:t>Resistivity Meter</a:t>
            </a:r>
          </a:p>
          <a:p>
            <a:r>
              <a:rPr lang="en-US" sz="900" dirty="0"/>
              <a:t> </a:t>
            </a:r>
          </a:p>
          <a:p>
            <a:pPr lvl="0"/>
            <a:r>
              <a:rPr lang="en-US" sz="900" b="1" dirty="0" smtClean="0"/>
              <a:t>Procurement of IT </a:t>
            </a:r>
            <a:r>
              <a:rPr lang="en-US" sz="900" b="1" dirty="0"/>
              <a:t>Equipment</a:t>
            </a:r>
            <a:endParaRPr lang="en-US" sz="900" dirty="0"/>
          </a:p>
          <a:p>
            <a:r>
              <a:rPr lang="en-US" sz="900" dirty="0"/>
              <a:t>Desktop Computer, Laptop, Plotter, Scanner, TV etc.</a:t>
            </a:r>
          </a:p>
          <a:p>
            <a:pPr lvl="0"/>
            <a:endParaRPr lang="en-US" sz="900" b="1" dirty="0" smtClean="0"/>
          </a:p>
          <a:p>
            <a:pPr lvl="0"/>
            <a:r>
              <a:rPr lang="en-US" sz="900" b="1" dirty="0" smtClean="0"/>
              <a:t>Procurement of Software</a:t>
            </a:r>
            <a:endParaRPr lang="en-US" sz="900" dirty="0"/>
          </a:p>
          <a:p>
            <a:pPr lvl="0"/>
            <a:r>
              <a:rPr lang="en-US" sz="900" dirty="0"/>
              <a:t>Hydrological modeling software</a:t>
            </a:r>
          </a:p>
          <a:p>
            <a:pPr lvl="0"/>
            <a:r>
              <a:rPr lang="en-US" sz="900" dirty="0"/>
              <a:t>RS &amp; GIS Software </a:t>
            </a:r>
          </a:p>
        </p:txBody>
      </p:sp>
    </p:spTree>
    <p:extLst>
      <p:ext uri="{BB962C8B-B14F-4D97-AF65-F5344CB8AC3E}">
        <p14:creationId xmlns:p14="http://schemas.microsoft.com/office/powerpoint/2010/main" val="2984936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ANY OTHER ISSUES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53200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dirty="0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  <p:pic>
        <p:nvPicPr>
          <p:cNvPr id="5" name="Picture 4" descr="http://www.indiawrm.org/images/log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48400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40583" y="990600"/>
            <a:ext cx="80772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Clarifications</a:t>
            </a:r>
            <a:endParaRPr lang="en-US" b="1" u="sng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marL="285750" indent="-285750" algn="just">
              <a:buBlip>
                <a:blip r:embed="rId3"/>
              </a:buBlip>
            </a:pPr>
            <a:r>
              <a:rPr lang="en-US" sz="1600" dirty="0" smtClean="0"/>
              <a:t>Requirement </a:t>
            </a:r>
            <a:r>
              <a:rPr lang="en-US" sz="1600" dirty="0"/>
              <a:t>of </a:t>
            </a:r>
            <a:r>
              <a:rPr lang="en-US" sz="1600" dirty="0" smtClean="0"/>
              <a:t>“Technical Sanction” </a:t>
            </a:r>
            <a:r>
              <a:rPr lang="en-US" sz="1600" dirty="0"/>
              <a:t>&amp; </a:t>
            </a:r>
            <a:r>
              <a:rPr lang="en-US" sz="1600" dirty="0" smtClean="0"/>
              <a:t>“Administrative Approval” from State Department in </a:t>
            </a:r>
            <a:r>
              <a:rPr lang="en-US" sz="1600" dirty="0"/>
              <a:t>case of </a:t>
            </a:r>
            <a:r>
              <a:rPr lang="en-US" sz="1600" dirty="0" smtClean="0"/>
              <a:t>(i) Operational </a:t>
            </a:r>
            <a:r>
              <a:rPr lang="en-US" sz="1600" dirty="0"/>
              <a:t>&amp; Maintenance (O&amp;M) </a:t>
            </a:r>
            <a:r>
              <a:rPr lang="en-US" sz="1600" dirty="0" smtClean="0"/>
              <a:t>and </a:t>
            </a:r>
            <a:r>
              <a:rPr lang="en-US" sz="1600" dirty="0"/>
              <a:t>(ii) Non-Operational </a:t>
            </a:r>
            <a:r>
              <a:rPr lang="en-US" sz="1600" dirty="0" smtClean="0"/>
              <a:t>Procurement (Shopping, NCB, QCBS, CQS, Direct Contracting </a:t>
            </a:r>
            <a:r>
              <a:rPr lang="en-US" sz="1600" dirty="0" err="1" smtClean="0"/>
              <a:t>etc</a:t>
            </a:r>
            <a:r>
              <a:rPr lang="en-US" sz="1600" dirty="0" smtClean="0"/>
              <a:t>) after getting approval towards AWP &amp; PP from NPMU</a:t>
            </a:r>
          </a:p>
          <a:p>
            <a:pPr algn="just"/>
            <a:endParaRPr lang="en-US" sz="1600" dirty="0" smtClean="0"/>
          </a:p>
          <a:p>
            <a:pPr marL="285750" indent="-285750" algn="just">
              <a:buBlip>
                <a:blip r:embed="rId3"/>
              </a:buBlip>
            </a:pPr>
            <a:r>
              <a:rPr lang="en-US" sz="1600" dirty="0" smtClean="0"/>
              <a:t>Procedure </a:t>
            </a:r>
            <a:r>
              <a:rPr lang="en-US" sz="1600" smtClean="0"/>
              <a:t>of </a:t>
            </a:r>
            <a:r>
              <a:rPr lang="en-US" sz="1600" smtClean="0"/>
              <a:t>hiring </a:t>
            </a:r>
            <a:r>
              <a:rPr lang="en-US" sz="1600" dirty="0" smtClean="0"/>
              <a:t>of Technical &amp; Non-Technical staffs for SPMU</a:t>
            </a:r>
          </a:p>
          <a:p>
            <a:pPr algn="just"/>
            <a:endParaRPr lang="en-US" sz="1600" dirty="0"/>
          </a:p>
          <a:p>
            <a:pPr marL="285750" indent="-285750" algn="just">
              <a:buBlip>
                <a:blip r:embed="rId3"/>
              </a:buBlip>
            </a:pPr>
            <a:r>
              <a:rPr lang="en-US" sz="1600" dirty="0" smtClean="0"/>
              <a:t>Requirement of approval from NPMU / NIH </a:t>
            </a:r>
            <a:r>
              <a:rPr lang="en-US" sz="1600" dirty="0" err="1"/>
              <a:t>R</a:t>
            </a:r>
            <a:r>
              <a:rPr lang="en-US" sz="1600" dirty="0" err="1" smtClean="0"/>
              <a:t>oorkee</a:t>
            </a:r>
            <a:r>
              <a:rPr lang="en-US" sz="1600" dirty="0" smtClean="0"/>
              <a:t> for hiring of Consultants in PDS</a:t>
            </a:r>
          </a:p>
          <a:p>
            <a:pPr marL="285750" indent="-285750" algn="just">
              <a:buBlip>
                <a:blip r:embed="rId3"/>
              </a:buBlip>
            </a:pPr>
            <a:endParaRPr lang="en-US" sz="1600" dirty="0"/>
          </a:p>
          <a:p>
            <a:pPr marL="285750" indent="-285750" algn="just">
              <a:buBlip>
                <a:blip r:embed="rId3"/>
              </a:buBlip>
            </a:pPr>
            <a:r>
              <a:rPr lang="en-US" sz="1600" dirty="0" smtClean="0"/>
              <a:t>Procedure of offline submission of Monthly Accounts, Income Tax, </a:t>
            </a:r>
            <a:r>
              <a:rPr lang="en-US" sz="1600" dirty="0" err="1" smtClean="0"/>
              <a:t>Cess</a:t>
            </a:r>
            <a:r>
              <a:rPr lang="en-US" sz="1600" dirty="0" smtClean="0"/>
              <a:t>, GST </a:t>
            </a:r>
            <a:r>
              <a:rPr lang="en-US" sz="1600" dirty="0"/>
              <a:t>e</a:t>
            </a:r>
            <a:r>
              <a:rPr lang="en-US" sz="1600" dirty="0" smtClean="0"/>
              <a:t>tc. in respective Head of A/C to NPMU</a:t>
            </a:r>
          </a:p>
          <a:p>
            <a:pPr marL="285750" indent="-285750" algn="just">
              <a:buBlip>
                <a:blip r:embed="rId3"/>
              </a:buBlip>
            </a:pPr>
            <a:endParaRPr lang="en-US" sz="1600" dirty="0"/>
          </a:p>
          <a:p>
            <a:pPr marL="285750" indent="-285750" algn="just">
              <a:buBlip>
                <a:blip r:embed="rId3"/>
              </a:buBlip>
            </a:pPr>
            <a:r>
              <a:rPr lang="en-US" sz="1600" dirty="0" smtClean="0"/>
              <a:t>One time permission from State Govt. towards Project Coordinator, Nodal Officer or any SPMU official for tour on duty (training / meeting / workshop) to outside state in connection with NHP activities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6120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slideteam.net/media/catalog/product/cache/1/image/9df78eab33525d08d6e5fb8d27136e95/0/9/0914_thank_you_note_with_blue_pen_on_white_background_stock_photo_Slide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5399"/>
            <a:ext cx="9144000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53200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dirty="0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  <p:pic>
        <p:nvPicPr>
          <p:cNvPr id="4" name="Picture 3" descr="http://www.indiawrm.org/images/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48400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2559643" y="2637685"/>
            <a:ext cx="391182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951"/>
            <a:ext cx="8610600" cy="576649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STATE PROJECT MANAGEMENT UNIT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9600"/>
            <a:ext cx="9067800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rgbClr val="002060"/>
                </a:solidFill>
              </a:rPr>
              <a:t>ORGANOGRAM 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SPMU_NATIONAL </a:t>
            </a:r>
            <a:r>
              <a:rPr lang="en-US" b="1" dirty="0">
                <a:solidFill>
                  <a:srgbClr val="002060"/>
                </a:solidFill>
              </a:rPr>
              <a:t>HYDROLOGY </a:t>
            </a:r>
            <a:r>
              <a:rPr lang="en-US" b="1" dirty="0" smtClean="0">
                <a:solidFill>
                  <a:srgbClr val="002060"/>
                </a:solidFill>
              </a:rPr>
              <a:t>PROJECT_WEST BENGAL (GROUNDWATER)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124200" y="1371600"/>
            <a:ext cx="2971800" cy="671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1100" b="1" dirty="0"/>
              <a:t>SPMU Co-</a:t>
            </a:r>
            <a:r>
              <a:rPr lang="en-US" sz="1100" b="1" dirty="0" err="1"/>
              <a:t>Ordinator</a:t>
            </a:r>
            <a:endParaRPr lang="en-US" sz="1100" dirty="0"/>
          </a:p>
          <a:p>
            <a:pPr algn="ctr"/>
            <a:r>
              <a:rPr lang="en-US" sz="1100" dirty="0"/>
              <a:t>Principal Secretary, DWRI&amp;D, </a:t>
            </a:r>
            <a:r>
              <a:rPr lang="en-US" sz="1100" dirty="0" err="1"/>
              <a:t>GoWB</a:t>
            </a:r>
            <a:r>
              <a:rPr lang="en-US" sz="1100" dirty="0"/>
              <a:t> </a:t>
            </a:r>
          </a:p>
          <a:p>
            <a:pPr algn="ctr"/>
            <a:r>
              <a:rPr lang="en-US" sz="1100" b="1" dirty="0"/>
              <a:t>Email: secy.wridd-wb@nic.in</a:t>
            </a:r>
            <a:endParaRPr lang="en-US" sz="1100" dirty="0"/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7" name="Text Box 48"/>
          <p:cNvSpPr txBox="1">
            <a:spLocks noChangeArrowheads="1"/>
          </p:cNvSpPr>
          <p:nvPr/>
        </p:nvSpPr>
        <p:spPr bwMode="auto">
          <a:xfrm>
            <a:off x="3429000" y="2256685"/>
            <a:ext cx="236601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1100" b="1" dirty="0"/>
              <a:t>Project Co-</a:t>
            </a:r>
            <a:r>
              <a:rPr lang="en-US" sz="1100" b="1" dirty="0" err="1"/>
              <a:t>Ordinator</a:t>
            </a:r>
            <a:endParaRPr lang="en-US" sz="1100" dirty="0"/>
          </a:p>
          <a:p>
            <a:pPr algn="ctr"/>
            <a:r>
              <a:rPr lang="en-US" sz="1100" b="1" dirty="0"/>
              <a:t>West Bengal (Ground Water)</a:t>
            </a:r>
            <a:endParaRPr lang="en-US" sz="1100" dirty="0"/>
          </a:p>
          <a:p>
            <a:pPr algn="ctr"/>
            <a:r>
              <a:rPr lang="en-US" sz="1100" dirty="0"/>
              <a:t>Director, SWID, </a:t>
            </a:r>
            <a:r>
              <a:rPr lang="en-US" sz="1100" dirty="0" err="1"/>
              <a:t>GoWB</a:t>
            </a:r>
            <a:endParaRPr lang="en-US" sz="1100" dirty="0"/>
          </a:p>
          <a:p>
            <a:pPr algn="ctr"/>
            <a:r>
              <a:rPr lang="en-US" sz="1100" b="1" dirty="0"/>
              <a:t>E-mail: directorswid@gmail.com</a:t>
            </a:r>
            <a:endParaRPr lang="en-US" sz="1100" dirty="0"/>
          </a:p>
          <a:p>
            <a:r>
              <a:rPr lang="en-US" sz="1100" dirty="0"/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609600" y="2910658"/>
            <a:ext cx="2514600" cy="3064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1100" b="1" dirty="0"/>
              <a:t>SE (A-I), IP&amp;D Circle, SWID, </a:t>
            </a:r>
            <a:r>
              <a:rPr lang="en-US" sz="1100" b="1" dirty="0" err="1" smtClean="0"/>
              <a:t>GoWB</a:t>
            </a:r>
            <a:endParaRPr lang="en-US" sz="1100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559644" y="2643935"/>
            <a:ext cx="1" cy="2956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471465" y="2637685"/>
            <a:ext cx="1" cy="2956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610100" y="3044282"/>
            <a:ext cx="0" cy="238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572000" y="2054820"/>
            <a:ext cx="0" cy="2018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6" descr="http://www.indiawrm.org/images/log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48400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88811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6130332" y="2923215"/>
            <a:ext cx="2414270" cy="2771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100" b="1" dirty="0"/>
              <a:t>SE (A-I), SWI Circle SWID, </a:t>
            </a:r>
            <a:r>
              <a:rPr lang="en-US" sz="1100" b="1" dirty="0" err="1" smtClean="0"/>
              <a:t>GoWB</a:t>
            </a:r>
            <a:endParaRPr lang="en-US" sz="1100" b="1" dirty="0"/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3441065" y="3282472"/>
            <a:ext cx="2353945" cy="7561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1100" b="1" dirty="0"/>
              <a:t>Nodal Officer</a:t>
            </a:r>
            <a:endParaRPr lang="en-US" sz="1100" dirty="0"/>
          </a:p>
          <a:p>
            <a:pPr algn="ctr"/>
            <a:r>
              <a:rPr lang="en-US" sz="1100" b="1" dirty="0"/>
              <a:t>West Bengal (Ground Water)</a:t>
            </a:r>
            <a:endParaRPr lang="en-US" sz="1100" dirty="0"/>
          </a:p>
          <a:p>
            <a:pPr algn="ctr"/>
            <a:r>
              <a:rPr lang="en-US" sz="1100" dirty="0"/>
              <a:t>EE (A-I), Planning Division, SWID</a:t>
            </a:r>
          </a:p>
          <a:p>
            <a:pPr algn="ctr"/>
            <a:r>
              <a:rPr lang="en-US" sz="1100" b="1" dirty="0"/>
              <a:t>E-mail: bengalgw@gmail.com</a:t>
            </a:r>
            <a:endParaRPr lang="en-US" sz="1100" dirty="0"/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914400" y="4496642"/>
            <a:ext cx="2209800" cy="4572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1100" b="1" dirty="0"/>
              <a:t>Groundwater Resources Modeling &amp; Management Unit</a:t>
            </a:r>
            <a:endParaRPr lang="en-US" sz="1100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6324599" y="4496642"/>
            <a:ext cx="2442519" cy="3064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1100" b="1" dirty="0"/>
              <a:t>Tender &amp; Implementing Unit</a:t>
            </a:r>
            <a:endParaRPr lang="en-US" sz="1100" dirty="0"/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3446089" y="4494115"/>
            <a:ext cx="2514600" cy="3064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1100" b="1" dirty="0"/>
              <a:t>Groundwater Monitoring Unit</a:t>
            </a:r>
            <a:endParaRPr lang="en-US" sz="11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4648199" y="4038600"/>
            <a:ext cx="1" cy="22902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019300" y="4267621"/>
            <a:ext cx="55265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545858" y="4267621"/>
            <a:ext cx="1" cy="2457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800598" y="4266824"/>
            <a:ext cx="2" cy="2465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35" idx="0"/>
          </p:cNvCxnSpPr>
          <p:nvPr/>
        </p:nvCxnSpPr>
        <p:spPr>
          <a:xfrm flipH="1">
            <a:off x="2019300" y="4266824"/>
            <a:ext cx="2" cy="2298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90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STATE PROJECT MANAGEMENT UNIT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7" name="Picture 6" descr="http://www.indiawrm.org/images/log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48400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88811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dirty="0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76200" y="1493150"/>
            <a:ext cx="3048000" cy="2469250"/>
          </a:xfrm>
          <a:prstGeom prst="rect">
            <a:avLst/>
          </a:prstGeom>
          <a:solidFill>
            <a:srgbClr val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900" b="1" u="sng" dirty="0" smtClean="0">
                <a:solidFill>
                  <a:srgbClr val="FF3300"/>
                </a:solidFill>
                <a:effectLst/>
                <a:latin typeface="Calibri"/>
                <a:ea typeface="Calibri"/>
                <a:cs typeface="Times New Roman"/>
              </a:rPr>
              <a:t>Groundwater Resources Modeling &amp; Management Unit</a:t>
            </a:r>
            <a:endParaRPr lang="en-US" sz="1100" dirty="0" smtClean="0">
              <a:solidFill>
                <a:srgbClr val="FF330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effectLst/>
                <a:latin typeface="Calibri"/>
                <a:ea typeface="Calibri"/>
                <a:cs typeface="Times New Roman"/>
              </a:rPr>
              <a:t>Members: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Senior Geologist, Geological Circle, SWID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Senior Geologist, HQ, SWID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Senior Chemist, CCHL, HQ, SWID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AE (A-I), SWI S/D No. II(D), Howrah, SWID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latin typeface="Calibri"/>
                <a:ea typeface="Calibri"/>
                <a:cs typeface="Times New Roman"/>
              </a:rPr>
              <a:t>Contractual Staffs: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GEOPHYSICIST-1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GEO-INFORMATICS SPECIALIST-2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MIS MANAGER-1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DATA ENTRY OPERATOR-3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ATTENDENT- 1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10" name="Text Box 57"/>
          <p:cNvSpPr txBox="1">
            <a:spLocks noChangeArrowheads="1"/>
          </p:cNvSpPr>
          <p:nvPr/>
        </p:nvSpPr>
        <p:spPr bwMode="auto">
          <a:xfrm>
            <a:off x="6172200" y="1493150"/>
            <a:ext cx="2895600" cy="2469250"/>
          </a:xfrm>
          <a:prstGeom prst="rect">
            <a:avLst/>
          </a:prstGeom>
          <a:solidFill>
            <a:srgbClr val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900" b="1" u="sng" dirty="0">
                <a:solidFill>
                  <a:srgbClr val="FF3300"/>
                </a:solidFill>
                <a:effectLst/>
                <a:latin typeface="Calibri"/>
                <a:ea typeface="Calibri"/>
                <a:cs typeface="Times New Roman"/>
              </a:rPr>
              <a:t>Tender &amp; Implementing Unit</a:t>
            </a:r>
            <a:endParaRPr lang="en-US" sz="1100" dirty="0">
              <a:solidFill>
                <a:srgbClr val="FF330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effectLst/>
                <a:latin typeface="Calibri"/>
                <a:ea typeface="Calibri"/>
                <a:cs typeface="Times New Roman"/>
              </a:rPr>
              <a:t>Members: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endParaRPr lang="en-US" sz="80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PA to Director &amp; EE(A-I), HQ, SWID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AE (A-I), Planning Division, SWID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DAO Gr-I, Planning Division, SWID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Junior Engineer (Civil) SWI S/D No. II(D), Howrah, SWID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Junior Engineer (Civil), SWI S/D No. II(C), </a:t>
            </a:r>
            <a:r>
              <a:rPr lang="en-US" sz="800" b="1" dirty="0" err="1">
                <a:effectLst/>
                <a:latin typeface="Calibri"/>
                <a:ea typeface="Calibri"/>
                <a:cs typeface="Times New Roman"/>
              </a:rPr>
              <a:t>Chinsura</a:t>
            </a: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, SWID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latin typeface="Calibri"/>
                <a:ea typeface="Calibri"/>
                <a:cs typeface="Times New Roman"/>
              </a:rPr>
              <a:t>Contractual Staffs: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ADMINISTRATIVE OFFICER- 1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PROCUREMENT SPECIALIST- 1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ACCOUNTANT- 1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ACCOUNTS CLERK-1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OFFICE ASSISTANT-2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ATTENDANT- 2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57"/>
          <p:cNvSpPr txBox="1">
            <a:spLocks noChangeArrowheads="1"/>
          </p:cNvSpPr>
          <p:nvPr/>
        </p:nvSpPr>
        <p:spPr bwMode="auto">
          <a:xfrm>
            <a:off x="3200400" y="1509765"/>
            <a:ext cx="2895600" cy="2452635"/>
          </a:xfrm>
          <a:prstGeom prst="rect">
            <a:avLst/>
          </a:prstGeom>
          <a:solidFill>
            <a:srgbClr val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900" b="1" u="sng" dirty="0">
                <a:solidFill>
                  <a:srgbClr val="FF3300"/>
                </a:solidFill>
                <a:effectLst/>
                <a:latin typeface="Calibri"/>
                <a:ea typeface="Calibri"/>
                <a:cs typeface="Times New Roman"/>
              </a:rPr>
              <a:t>Groundwater Monitoring Unit</a:t>
            </a:r>
            <a:endParaRPr lang="en-US" sz="1100" dirty="0">
              <a:solidFill>
                <a:srgbClr val="FF330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latin typeface="Calibri"/>
                <a:ea typeface="Calibri"/>
                <a:cs typeface="Times New Roman"/>
              </a:rPr>
              <a:t>Members</a:t>
            </a:r>
            <a:r>
              <a:rPr lang="en-US" sz="800" dirty="0" smtClean="0">
                <a:effectLst/>
                <a:latin typeface="Calibri"/>
                <a:ea typeface="Calibri"/>
                <a:cs typeface="Times New Roman"/>
              </a:rPr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Brahmaputra and Ganga Basin (northern part)</a:t>
            </a:r>
            <a:endParaRPr lang="en-US" sz="80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AE (A-I), S/D SWI No. IV(A), </a:t>
            </a:r>
            <a:r>
              <a:rPr lang="en-US" sz="800" b="1" dirty="0" err="1">
                <a:effectLst/>
                <a:latin typeface="Calibri"/>
                <a:ea typeface="Calibri"/>
                <a:cs typeface="Times New Roman"/>
              </a:rPr>
              <a:t>Jalpaiguri</a:t>
            </a: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, SWID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Geologist, Geological S/D No. IV(A), </a:t>
            </a:r>
            <a:r>
              <a:rPr lang="en-US" sz="800" b="1" dirty="0" err="1">
                <a:effectLst/>
                <a:latin typeface="Calibri"/>
                <a:ea typeface="Calibri"/>
                <a:cs typeface="Times New Roman"/>
              </a:rPr>
              <a:t>Jalpaiguri</a:t>
            </a: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, SWID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Chemist, RCHL, </a:t>
            </a:r>
            <a:r>
              <a:rPr lang="en-US" sz="800" b="1" dirty="0" err="1">
                <a:effectLst/>
                <a:latin typeface="Calibri"/>
                <a:ea typeface="Calibri"/>
                <a:cs typeface="Times New Roman"/>
              </a:rPr>
              <a:t>Jalpaiguri</a:t>
            </a: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, </a:t>
            </a:r>
            <a:r>
              <a:rPr lang="en-US" sz="800" b="1" dirty="0" smtClean="0">
                <a:effectLst/>
                <a:latin typeface="Calibri"/>
                <a:ea typeface="Calibri"/>
                <a:cs typeface="Times New Roman"/>
              </a:rPr>
              <a:t>SWID</a:t>
            </a:r>
          </a:p>
          <a:p>
            <a:pPr marR="0" lvl="0">
              <a:spcBef>
                <a:spcPts val="0"/>
              </a:spcBef>
              <a:spcAft>
                <a:spcPts val="400"/>
              </a:spcAft>
            </a:pPr>
            <a:endParaRPr lang="en-US" sz="800" b="1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Ganga Basin (southern </a:t>
            </a:r>
            <a:r>
              <a:rPr lang="en-US" sz="800" b="1" dirty="0" smtClean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part)</a:t>
            </a:r>
            <a:endParaRPr lang="en-US" sz="800" dirty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u="sng" dirty="0" smtClean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Alluvial Region</a:t>
            </a:r>
            <a:endParaRPr lang="en-US" sz="80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AE (A-I), SWI S/D No. III(C),  </a:t>
            </a:r>
            <a:r>
              <a:rPr lang="en-US" sz="800" b="1" dirty="0" err="1">
                <a:effectLst/>
                <a:latin typeface="Calibri"/>
                <a:ea typeface="Calibri"/>
                <a:cs typeface="Times New Roman"/>
              </a:rPr>
              <a:t>Barasat</a:t>
            </a: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, SWID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Geologist, Geological S/D No. III(B), Murshidabad, SWID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Chemist, RCHL, </a:t>
            </a:r>
            <a:r>
              <a:rPr lang="en-US" sz="800" b="1" dirty="0" err="1">
                <a:effectLst/>
                <a:latin typeface="Calibri"/>
                <a:ea typeface="Calibri"/>
                <a:cs typeface="Times New Roman"/>
              </a:rPr>
              <a:t>Krishnagar</a:t>
            </a: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, </a:t>
            </a:r>
            <a:r>
              <a:rPr lang="en-US" sz="800" b="1" dirty="0" smtClean="0">
                <a:effectLst/>
                <a:latin typeface="Calibri"/>
                <a:ea typeface="Calibri"/>
                <a:cs typeface="Times New Roman"/>
              </a:rPr>
              <a:t>SWID</a:t>
            </a:r>
          </a:p>
          <a:p>
            <a:pPr marR="0" lvl="0">
              <a:spcBef>
                <a:spcPts val="0"/>
              </a:spcBef>
              <a:spcAft>
                <a:spcPts val="400"/>
              </a:spcAft>
            </a:pPr>
            <a:r>
              <a:rPr lang="en-US" sz="800" u="sng" dirty="0" smtClean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Coastal </a:t>
            </a:r>
            <a:r>
              <a:rPr lang="en-US" sz="800" u="sng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&amp; Hard Rock Region</a:t>
            </a:r>
            <a:endParaRPr lang="en-US" sz="80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AE (A-I), SWI S/D No. I(A) </a:t>
            </a:r>
            <a:r>
              <a:rPr lang="en-US" sz="800" b="1" dirty="0" err="1">
                <a:effectLst/>
                <a:latin typeface="Calibri"/>
                <a:ea typeface="Calibri"/>
                <a:cs typeface="Times New Roman"/>
              </a:rPr>
              <a:t>Midnapore</a:t>
            </a: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, SWID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 smtClean="0">
                <a:effectLst/>
                <a:latin typeface="Calibri"/>
                <a:ea typeface="Calibri"/>
                <a:cs typeface="Times New Roman"/>
              </a:rPr>
              <a:t>Geological </a:t>
            </a: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S/D No. I(A), </a:t>
            </a:r>
            <a:r>
              <a:rPr lang="en-US" sz="800" b="1" dirty="0" err="1">
                <a:effectLst/>
                <a:latin typeface="Calibri"/>
                <a:ea typeface="Calibri"/>
                <a:cs typeface="Times New Roman"/>
              </a:rPr>
              <a:t>Paschim</a:t>
            </a: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800" b="1" dirty="0" err="1">
                <a:effectLst/>
                <a:latin typeface="Calibri"/>
                <a:ea typeface="Calibri"/>
                <a:cs typeface="Times New Roman"/>
              </a:rPr>
              <a:t>Medinipur</a:t>
            </a: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, SWID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Chemist RCHL, </a:t>
            </a:r>
            <a:r>
              <a:rPr lang="en-US" sz="800" b="1" dirty="0" err="1">
                <a:effectLst/>
                <a:latin typeface="Calibri"/>
                <a:ea typeface="Calibri"/>
                <a:cs typeface="Times New Roman"/>
              </a:rPr>
              <a:t>Paschim</a:t>
            </a: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800" b="1" dirty="0" err="1">
                <a:effectLst/>
                <a:latin typeface="Calibri"/>
                <a:ea typeface="Calibri"/>
                <a:cs typeface="Times New Roman"/>
              </a:rPr>
              <a:t>Medinipur</a:t>
            </a:r>
            <a:r>
              <a:rPr lang="en-US" sz="800" b="1" dirty="0">
                <a:effectLst/>
                <a:latin typeface="Calibri"/>
                <a:ea typeface="Calibri"/>
                <a:cs typeface="Times New Roman"/>
              </a:rPr>
              <a:t>, SWID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224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FUND RECEIVED AND EXPENDITURE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86405"/>
              </p:ext>
            </p:extLst>
          </p:nvPr>
        </p:nvGraphicFramePr>
        <p:xfrm>
          <a:off x="1600200" y="1524000"/>
          <a:ext cx="6019800" cy="26822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84132"/>
                <a:gridCol w="1349468"/>
                <a:gridCol w="762000"/>
                <a:gridCol w="990600"/>
                <a:gridCol w="11430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Debit</a:t>
                      </a:r>
                    </a:p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(Rs in Lakhs)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Credit</a:t>
                      </a:r>
                    </a:p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(Rs in Lakhs)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End Balance</a:t>
                      </a:r>
                    </a:p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</a:t>
                      </a:r>
                      <a:r>
                        <a:rPr lang="en-US" sz="1100" dirty="0" err="1">
                          <a:effectLst/>
                        </a:rPr>
                        <a:t>Rs</a:t>
                      </a:r>
                      <a:r>
                        <a:rPr lang="en-US" sz="1100" dirty="0">
                          <a:effectLst/>
                        </a:rPr>
                        <a:t> in Lakhs)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Expenditure (</a:t>
                      </a:r>
                      <a:r>
                        <a:rPr lang="en-US" sz="1100" dirty="0" err="1" smtClean="0">
                          <a:effectLst/>
                        </a:rPr>
                        <a:t>Rs</a:t>
                      </a:r>
                      <a:r>
                        <a:rPr lang="en-US" sz="1100" dirty="0" smtClean="0">
                          <a:effectLst/>
                        </a:rPr>
                        <a:t>) in Lakhs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just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31.03.17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2016-2017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2017-2018 (Revalidated</a:t>
                      </a:r>
                      <a:r>
                        <a:rPr lang="en-US" sz="1100" dirty="0" smtClean="0">
                          <a:effectLst/>
                        </a:rPr>
                        <a:t>)</a:t>
                      </a:r>
                    </a:p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</a:endParaRPr>
                    </a:p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0.00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</a:endParaRPr>
                    </a:p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72.90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</a:endParaRPr>
                    </a:p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72.90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just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25.06.17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2017-2018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(Interest Credit</a:t>
                      </a:r>
                      <a:r>
                        <a:rPr lang="en-US" sz="1100" dirty="0" smtClean="0">
                          <a:effectLst/>
                        </a:rPr>
                        <a:t>)</a:t>
                      </a:r>
                    </a:p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</a:endParaRPr>
                    </a:p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0.00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</a:endParaRPr>
                    </a:p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0.69505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</a:endParaRPr>
                    </a:p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73.59505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just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13.07.17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2017-2018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(First Tranche</a:t>
                      </a:r>
                      <a:r>
                        <a:rPr lang="en-US" sz="1100" dirty="0" smtClean="0">
                          <a:effectLst/>
                        </a:rPr>
                        <a:t>)</a:t>
                      </a:r>
                    </a:p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</a:endParaRPr>
                    </a:p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0.00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</a:endParaRPr>
                    </a:p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264.00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</a:endParaRPr>
                    </a:p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337.59505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88811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dirty="0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  <p:pic>
        <p:nvPicPr>
          <p:cNvPr id="6" name="Picture 6" descr="http://www.indiawrm.org/images/log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48400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10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ABSTRACT OF PIP COST TABLE</a:t>
            </a:r>
            <a:endParaRPr lang="en-US" sz="3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54411"/>
              </p:ext>
            </p:extLst>
          </p:nvPr>
        </p:nvGraphicFramePr>
        <p:xfrm>
          <a:off x="609600" y="1905000"/>
          <a:ext cx="7772400" cy="316865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19250"/>
                <a:gridCol w="4705350"/>
                <a:gridCol w="1447800"/>
              </a:tblGrid>
              <a:tr h="54254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Component ID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5837" marR="65837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Project Component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5837" marR="6583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Cost</a:t>
                      </a: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(in </a:t>
                      </a:r>
                      <a:r>
                        <a:rPr lang="en-US" sz="1400" dirty="0" err="1">
                          <a:effectLst/>
                        </a:rPr>
                        <a:t>Crore</a:t>
                      </a:r>
                      <a:r>
                        <a:rPr lang="en-US" sz="1400" dirty="0">
                          <a:effectLst/>
                        </a:rPr>
                        <a:t> INR)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5837" marR="65837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5837" marR="65837" marT="0" marB="0"/>
                </a:tc>
              </a:tr>
              <a:tr h="466323">
                <a:tc>
                  <a:txBody>
                    <a:bodyPr/>
                    <a:lstStyle/>
                    <a:p>
                      <a:pPr marL="1435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600" dirty="0">
                        <a:effectLst/>
                        <a:latin typeface="Arial"/>
                        <a:cs typeface="Mangal"/>
                      </a:endParaRPr>
                    </a:p>
                  </a:txBody>
                  <a:tcPr marL="65837" marR="65837" marT="0" marB="0"/>
                </a:tc>
                <a:tc>
                  <a:txBody>
                    <a:bodyPr/>
                    <a:lstStyle/>
                    <a:p>
                      <a:pPr marL="1435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Water Resources Data Acquisition System (WRDAS)</a:t>
                      </a:r>
                      <a:endParaRPr lang="en-US" sz="1600" dirty="0">
                        <a:effectLst/>
                        <a:latin typeface="Arial"/>
                        <a:cs typeface="Mangal"/>
                      </a:endParaRPr>
                    </a:p>
                  </a:txBody>
                  <a:tcPr marL="65837" marR="6583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30.0</a:t>
                      </a:r>
                      <a:endParaRPr lang="en-US" sz="1600" dirty="0">
                        <a:solidFill>
                          <a:srgbClr val="FF0066"/>
                        </a:solidFill>
                        <a:effectLst/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5837" marR="65837" marT="0" marB="0" anchor="ctr"/>
                </a:tc>
              </a:tr>
              <a:tr h="466323">
                <a:tc>
                  <a:txBody>
                    <a:bodyPr/>
                    <a:lstStyle/>
                    <a:p>
                      <a:pPr marL="1435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</a:t>
                      </a:r>
                      <a:endParaRPr lang="en-US" sz="1600" dirty="0">
                        <a:effectLst/>
                        <a:latin typeface="Arial"/>
                        <a:cs typeface="Mangal"/>
                      </a:endParaRPr>
                    </a:p>
                  </a:txBody>
                  <a:tcPr marL="65837" marR="65837" marT="0" marB="0"/>
                </a:tc>
                <a:tc>
                  <a:txBody>
                    <a:bodyPr/>
                    <a:lstStyle/>
                    <a:p>
                      <a:pPr marL="1435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Water Resources Information System (WRIS)</a:t>
                      </a:r>
                      <a:endParaRPr lang="en-US" sz="1600" dirty="0">
                        <a:effectLst/>
                        <a:latin typeface="Arial"/>
                        <a:cs typeface="Mangal"/>
                      </a:endParaRPr>
                    </a:p>
                  </a:txBody>
                  <a:tcPr marL="65837" marR="6583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2.50</a:t>
                      </a:r>
                      <a:endParaRPr lang="en-US" sz="1600" dirty="0">
                        <a:solidFill>
                          <a:srgbClr val="FF0066"/>
                        </a:solidFill>
                        <a:effectLst/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5837" marR="65837" marT="0" marB="0" anchor="ctr"/>
                </a:tc>
              </a:tr>
              <a:tr h="466323">
                <a:tc>
                  <a:txBody>
                    <a:bodyPr/>
                    <a:lstStyle/>
                    <a:p>
                      <a:pPr marL="1435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</a:t>
                      </a:r>
                      <a:endParaRPr lang="en-US" sz="1600" dirty="0">
                        <a:effectLst/>
                        <a:latin typeface="Arial"/>
                        <a:cs typeface="Mangal"/>
                      </a:endParaRPr>
                    </a:p>
                  </a:txBody>
                  <a:tcPr marL="65837" marR="65837" marT="0" marB="0"/>
                </a:tc>
                <a:tc>
                  <a:txBody>
                    <a:bodyPr/>
                    <a:lstStyle/>
                    <a:p>
                      <a:pPr marL="146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Water Resources Operation and Planning (WROP)</a:t>
                      </a:r>
                      <a:endParaRPr lang="en-US" sz="1600" dirty="0">
                        <a:effectLst/>
                        <a:latin typeface="Arial"/>
                        <a:cs typeface="Mangal"/>
                      </a:endParaRPr>
                    </a:p>
                  </a:txBody>
                  <a:tcPr marL="65837" marR="6583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7.50</a:t>
                      </a:r>
                      <a:endParaRPr lang="en-US" sz="1600" dirty="0">
                        <a:solidFill>
                          <a:srgbClr val="FF0066"/>
                        </a:solidFill>
                        <a:effectLst/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5837" marR="65837" marT="0" marB="0" anchor="ctr"/>
                </a:tc>
              </a:tr>
              <a:tr h="466323">
                <a:tc>
                  <a:txBody>
                    <a:bodyPr/>
                    <a:lstStyle/>
                    <a:p>
                      <a:pPr marL="1435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</a:t>
                      </a:r>
                      <a:endParaRPr lang="en-US" sz="1600" dirty="0">
                        <a:effectLst/>
                        <a:latin typeface="Arial"/>
                        <a:cs typeface="Mangal"/>
                      </a:endParaRPr>
                    </a:p>
                  </a:txBody>
                  <a:tcPr marL="65837" marR="65837" marT="0" marB="0"/>
                </a:tc>
                <a:tc>
                  <a:txBody>
                    <a:bodyPr/>
                    <a:lstStyle/>
                    <a:p>
                      <a:pPr marL="146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Water Resources Institution Capacity Enhancement (WRICE)</a:t>
                      </a:r>
                      <a:endParaRPr lang="en-US" sz="1600">
                        <a:effectLst/>
                        <a:latin typeface="Arial"/>
                        <a:cs typeface="Mangal"/>
                      </a:endParaRPr>
                    </a:p>
                  </a:txBody>
                  <a:tcPr marL="65837" marR="6583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10.0</a:t>
                      </a:r>
                      <a:endParaRPr lang="en-US" sz="1600" dirty="0">
                        <a:solidFill>
                          <a:srgbClr val="FF0066"/>
                        </a:solidFill>
                        <a:effectLst/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5837" marR="65837" marT="0" marB="0" anchor="ctr"/>
                </a:tc>
              </a:tr>
              <a:tr h="47271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       </a:t>
                      </a:r>
                      <a:r>
                        <a:rPr lang="en-US" sz="1600" baseline="0" dirty="0" smtClean="0">
                          <a:effectLst/>
                        </a:rPr>
                        <a:t>    </a:t>
                      </a:r>
                      <a:r>
                        <a:rPr lang="en-US" sz="1600" dirty="0" smtClean="0">
                          <a:effectLst/>
                        </a:rPr>
                        <a:t> Total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5837" marR="6583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50.00</a:t>
                      </a:r>
                      <a:endParaRPr lang="en-US" sz="1600" b="1" dirty="0">
                        <a:solidFill>
                          <a:srgbClr val="FF0066"/>
                        </a:solidFill>
                        <a:effectLst/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5837" marR="65837" marT="0" marB="0" anchor="ctr"/>
                </a:tc>
              </a:tr>
            </a:tbl>
          </a:graphicData>
        </a:graphic>
      </p:graphicFrame>
      <p:pic>
        <p:nvPicPr>
          <p:cNvPr id="4" name="Picture 6" descr="http://www.indiawrm.org/images/log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48400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88811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27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081564"/>
              </p:ext>
            </p:extLst>
          </p:nvPr>
        </p:nvGraphicFramePr>
        <p:xfrm>
          <a:off x="61784" y="875752"/>
          <a:ext cx="8991598" cy="555763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0938"/>
                <a:gridCol w="410938"/>
                <a:gridCol w="485300"/>
                <a:gridCol w="1359822"/>
                <a:gridCol w="475702"/>
                <a:gridCol w="3105698"/>
                <a:gridCol w="381000"/>
                <a:gridCol w="609600"/>
                <a:gridCol w="533400"/>
                <a:gridCol w="457200"/>
                <a:gridCol w="395418"/>
                <a:gridCol w="366582"/>
              </a:tblGrid>
              <a:tr h="781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</a:rPr>
                        <a:t>UID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 err="1">
                          <a:effectLst/>
                        </a:rPr>
                        <a:t>Agid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</a:rPr>
                        <a:t>S2S Name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</a:rPr>
                        <a:t>Activity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>
                          <a:effectLst/>
                        </a:rPr>
                        <a:t>Item Code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 err="1">
                          <a:effectLst/>
                        </a:rPr>
                        <a:t>ItemName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>
                          <a:effectLst/>
                        </a:rPr>
                        <a:t>Procurement Type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>
                          <a:effectLst/>
                        </a:rPr>
                        <a:t>Procurement Method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</a:rPr>
                        <a:t>Unit </a:t>
                      </a:r>
                      <a:r>
                        <a:rPr lang="en-US" sz="600" b="1" u="none" strike="noStrike" dirty="0" smtClean="0">
                          <a:effectLst/>
                        </a:rPr>
                        <a:t>Price </a:t>
                      </a:r>
                    </a:p>
                    <a:p>
                      <a:pPr algn="ctr" fontAlgn="ctr"/>
                      <a:r>
                        <a:rPr lang="en-US" sz="600" b="1" u="none" strike="noStrike" dirty="0" smtClean="0">
                          <a:effectLst/>
                        </a:rPr>
                        <a:t>(</a:t>
                      </a:r>
                      <a:r>
                        <a:rPr lang="en-US" sz="600" b="1" u="none" strike="noStrike" dirty="0" err="1" smtClean="0">
                          <a:effectLst/>
                        </a:rPr>
                        <a:t>Rs</a:t>
                      </a:r>
                      <a:r>
                        <a:rPr lang="en-US" sz="600" b="1" u="none" strike="noStrike" dirty="0" smtClean="0">
                          <a:effectLst/>
                        </a:rPr>
                        <a:t> in lakh)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>
                          <a:effectLst/>
                        </a:rPr>
                        <a:t>Quantity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 smtClean="0">
                          <a:effectLst/>
                        </a:rPr>
                        <a:t>Total</a:t>
                      </a:r>
                    </a:p>
                    <a:p>
                      <a:pPr algn="ctr" fontAlgn="ctr"/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 Lakh)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</a:rPr>
                        <a:t>Bank Review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 anchor="ctr"/>
                </a:tc>
              </a:tr>
              <a:tr h="2364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3253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>
                          <a:effectLst/>
                        </a:rPr>
                        <a:t>Real Time Data Acquisition System (RTDAS) for Surface Water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A1.1.01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>
                          <a:effectLst/>
                        </a:rPr>
                        <a:t>Procurement and Installation of Automatic Weather Stations (AWS) for estimation assured rainfall and recharge into GW basin through Rainfall infiltration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Goods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NCB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 dirty="0">
                          <a:effectLst/>
                        </a:rPr>
                        <a:t>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 dirty="0">
                          <a:effectLst/>
                        </a:rPr>
                        <a:t>152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2364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3254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Real Time Data Acquisition System (RTDAS) for Surface Water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A1.1.02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>
                          <a:effectLst/>
                        </a:rPr>
                        <a:t>Procurement and Installation of </a:t>
                      </a:r>
                      <a:r>
                        <a:rPr lang="en-US" sz="600" u="none" strike="noStrike" dirty="0" err="1">
                          <a:effectLst/>
                        </a:rPr>
                        <a:t>Autometic</a:t>
                      </a:r>
                      <a:r>
                        <a:rPr lang="en-US" sz="600" u="none" strike="noStrike" dirty="0">
                          <a:effectLst/>
                        </a:rPr>
                        <a:t> </a:t>
                      </a:r>
                      <a:r>
                        <a:rPr lang="en-US" sz="600" u="none" strike="noStrike" dirty="0" err="1">
                          <a:effectLst/>
                        </a:rPr>
                        <a:t>Raingauge</a:t>
                      </a:r>
                      <a:r>
                        <a:rPr lang="en-US" sz="600" u="none" strike="noStrike" dirty="0">
                          <a:effectLst/>
                        </a:rPr>
                        <a:t> Station (ARS) for estimation of assured rainfall and recharge into GW micro-basin through rainfall infiltration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NCB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 dirty="0">
                          <a:effectLst/>
                        </a:rPr>
                        <a:t>1.6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102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163.2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Post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2149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3255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1271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Real Time Data Acquisition System (RTDAS) for Surface Water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A1.1.03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Procurement &amp; Installation of Automatic Water Level Recorder (AWLR)&amp; Vel Sensor (VS) with Telemetry (Measuring range: 0-35 m) for estimation of GW contributed base flow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NCB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399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135116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3256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1271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>
                          <a:effectLst/>
                        </a:rPr>
                        <a:t>Real Time Data Acquisition System (RTDAS) for Surface Water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A1.1.04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Protection Works for AWS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Civil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28.5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135116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3257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1271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Real Time Data Acquisition System (RTDAS) for Surface Water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A1.1.05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Protection Works for ARS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Civil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NCB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102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71.4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135116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3258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1271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Real Time Data Acquisition System (RTDAS) for Surface Water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A1.1.06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>
                          <a:effectLst/>
                        </a:rPr>
                        <a:t>Protection Works for AWLR &amp; VS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Civil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15.2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1667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3259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1271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Real Time Ground Water Measurement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A1.2.01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Procurement of DWLR Telemetry for existing GW Monitoring Wells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NCB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457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639.8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1857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3260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1271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Real Time Ground Water Measurement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A1.2.02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Procurement of DWLR Telemetry for new GW Monitoring Wells in weathered zone of hard rock area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NCB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125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175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2364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3261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Real Time Ground Water Measurement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A1.2.03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Procurement of DWLR telemetry with multi-parameter Sensor for new Nested (3 nos.) GW Monitoring wells in 3-tier multi-aquifer system of coastal blocks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NCB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118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590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1076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3262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Real Time Ground Water Measurement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A1.2.04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Protection Works for existing GW Monitoring Well with DWLR Telemetry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Civil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NCB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457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137.1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1710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3263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1271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Real Time Ground Water Measurement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A1.2.05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Installation of GW Monitoring Wells including Protection works in weathered zone of hard rock area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Civil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125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75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1710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3264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Real Time Ground Water Measurement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A1.2.06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Installation of Nested (3 nos.) GW Monitoring wells including Protection works in 3-tier multi-aquifer system of coastal area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Civil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NCB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3.5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118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413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1393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3265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1271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Discharge Measurement Equipment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A1.3.01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Procurement of ADCP for river water velocity profiling for calibrating velocity sensor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717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3268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Water Quality Lab Equipment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A1.6.01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Procurement of UV-Visible Spectrophotometer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5.5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696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3269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1271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Water Quality Lab Equipment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A1.6.02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Digital Burettee alongwith Reservoir (7 Nos)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Post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675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3270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Water Quality Lab Equipment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A1.6.03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Digital Colony Counter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0.11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0.11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675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Water Quality Lab Equipment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A1.6.04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UV Chamber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675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3272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Water Quality Lab Equipment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A1.6.05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COD Reactor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Post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675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3273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Water Quality Lab Equipment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A1.6.06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COD Reaction Vial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0.07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0.21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675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3274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Water Quality Lab Equipment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A1.6.07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APHA Standard &amp; Method Book alongwith DVD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675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3275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Water Quality Lab Equipment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A1.6.08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Cooling Apparatus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0.25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0.25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Post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675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3276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Water Quality Lab Equipment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A1.6.09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Digital Turbidity Meter (Bench Top)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675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3277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Water Quality Lab Equipment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A1.6.10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Digital pH Meter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675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3278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Water Quality Lab Equipment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A1.6.11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Conductivity Meter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Post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675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3279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Water Quality Lab Equipment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A1.6.12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Digital Flame Photo Meter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0.65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675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3280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Water Quality Lab Equipment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A1.6.13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Distillation Apparatus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0.06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0.06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Post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1055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3281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Manual Observation Equipment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A1.7.01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Procurement of Eco-Sounder for profiling of wetted c/s of low-flow river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1.7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8.5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2026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3282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Manual Observation Equipment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A1.7.02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Procurement of DGPS for Geo-Referencing of GW Monitoring Wells, River Gauges, Hydro-Meteorological Stations etc.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 dirty="0">
                          <a:effectLst/>
                        </a:rPr>
                        <a:t>13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135116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3283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A1.7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Manual Observation Equipment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A1.7.03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Procurement of GPS â€“ Hand held for determination of pin-pointed location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0.35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1688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3285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Discharge Measurement Equipment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A1.3.02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Procurement of Portable Current Meter &amp; accessories for velocity measurement in low flow rivers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1055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3286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Manual Observation Equipment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A1.7.04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Procurement of Resistivity Meter for GW Investigation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Post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675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3287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A3.4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IT Equipment for Data Centres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A3.4.01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Purchase of Computers with Software (13 Nos)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9.9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9.9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Post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675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3288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A3.4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IT Equipment for Data Centres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A3.4.02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Purchase of Laptops with Software (6 nos)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675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3289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A3.4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IT Equipment for Data Centres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A3.4.03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Purchase of Workstations with Software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Post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101337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3290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A3.4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IT Equipment for Data Centres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A3.4.04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Training equipment / LCD projector and screen/LED TV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675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3291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1271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A3.4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IT Equipment for Data Centres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A3.4.05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Printers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Goods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0.25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Post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675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3292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A3.4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IT Equipment for Data Centres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A3.4.06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Scanners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 dirty="0">
                          <a:effectLst/>
                        </a:rPr>
                        <a:t>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675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3293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1271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A3.4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>
                          <a:effectLst/>
                        </a:rPr>
                        <a:t>IT Equipment for Data </a:t>
                      </a:r>
                      <a:r>
                        <a:rPr lang="en-US" sz="600" u="none" strike="noStrike" dirty="0" err="1">
                          <a:effectLst/>
                        </a:rPr>
                        <a:t>Centres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A3.4.07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>
                          <a:effectLst/>
                        </a:rPr>
                        <a:t>Plotters A0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Shopping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 dirty="0">
                          <a:effectLst/>
                        </a:rPr>
                        <a:t>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1261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3294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1271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A3.4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>
                          <a:effectLst/>
                        </a:rPr>
                        <a:t>IT Equipment for Data </a:t>
                      </a:r>
                      <a:r>
                        <a:rPr lang="en-US" sz="600" u="none" strike="noStrike" dirty="0" err="1">
                          <a:effectLst/>
                        </a:rPr>
                        <a:t>Centres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A3.4.08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>
                          <a:effectLst/>
                        </a:rPr>
                        <a:t>Photocopier Machine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Goods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Shopping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 dirty="0">
                          <a:effectLst/>
                        </a:rPr>
                        <a:t>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 dirty="0">
                          <a:effectLst/>
                        </a:rPr>
                        <a:t>Post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  <a:tr h="146343">
                <a:tc gridSpan="10"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11" marR="2111" marT="2111" marB="0"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7086" y="457200"/>
            <a:ext cx="9067800" cy="381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PIP COST TABLE </a:t>
            </a:r>
            <a:b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WEST BENGAL (GROUNDWATER</a:t>
            </a:r>
            <a:r>
              <a:rPr lang="en-US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)</a:t>
            </a:r>
            <a:br>
              <a:rPr lang="en-US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518" y="620579"/>
            <a:ext cx="21451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(Approved Component A)</a:t>
            </a:r>
            <a:endParaRPr lang="en-US" sz="1200" dirty="0"/>
          </a:p>
        </p:txBody>
      </p:sp>
      <p:pic>
        <p:nvPicPr>
          <p:cNvPr id="6" name="Picture 6" descr="http://www.indiawrm.org/images/log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58466"/>
            <a:ext cx="1219200" cy="27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88811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dirty="0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2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61784"/>
            <a:ext cx="8229600" cy="852616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PIP COST TABLE</a:t>
            </a:r>
            <a:b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WEST BENGAL (GROUNDWATER)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478841"/>
              </p:ext>
            </p:extLst>
          </p:nvPr>
        </p:nvGraphicFramePr>
        <p:xfrm>
          <a:off x="1041399" y="1981200"/>
          <a:ext cx="7213601" cy="369760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32497"/>
                <a:gridCol w="332497"/>
                <a:gridCol w="392663"/>
                <a:gridCol w="1000657"/>
                <a:gridCol w="484496"/>
                <a:gridCol w="1481986"/>
                <a:gridCol w="683994"/>
                <a:gridCol w="788493"/>
                <a:gridCol w="379996"/>
                <a:gridCol w="481329"/>
                <a:gridCol w="370497"/>
                <a:gridCol w="484496"/>
              </a:tblGrid>
              <a:tr h="4673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3298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1271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B2.1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Strengthening Regional / State WRIS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B2.1.01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Development of State GW Resources Information System i.e. WB_GWRIS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CS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QCBS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Post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673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3299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1271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B2.1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Strengthening Regional / State WRIS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B2.1.02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Development of e-GEMS/eSWIS Data Entry System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CS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QCBS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Post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64262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3300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1271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B2.1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Strengthening Regional / State WRIS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B2.1.03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Procurement of different type of GW Data Analysis &amp; modelling softwares for strengthening WB_GWRIS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Goods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Direct Contracting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 dirty="0">
                          <a:effectLst/>
                        </a:rPr>
                        <a:t>160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 dirty="0">
                          <a:effectLst/>
                        </a:rPr>
                        <a:t>160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Post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478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3301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1271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B2.2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Development / Procurement of Spatial Databases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B2.2.01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Regional GIS based Spatial Information Developement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QCBS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Post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5257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3302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1271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B2.2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Development / Procurement of Spatial Databases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B2.2.02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Procurement of Satellite Imagery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Goods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Shopping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Post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868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3303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1271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B2.2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Development / Procurement of Spatial Databases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B2.2.03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Procurement of Historical Hydrometeorological Data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Goods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Shopping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Post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673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3304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1271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B2.4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Website Development and Hosting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B2.4.01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Web Hosting for NHP_WB(GW)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QCBS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Post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152400">
                <a:tc gridSpan="10"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TOTAL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05298"/>
              </p:ext>
            </p:extLst>
          </p:nvPr>
        </p:nvGraphicFramePr>
        <p:xfrm>
          <a:off x="1041399" y="1423035"/>
          <a:ext cx="7213601" cy="55816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32497"/>
                <a:gridCol w="332497"/>
                <a:gridCol w="392663"/>
                <a:gridCol w="1000657"/>
                <a:gridCol w="484496"/>
                <a:gridCol w="1481986"/>
                <a:gridCol w="683994"/>
                <a:gridCol w="788493"/>
                <a:gridCol w="379996"/>
                <a:gridCol w="481329"/>
                <a:gridCol w="370497"/>
                <a:gridCol w="484496"/>
              </a:tblGrid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UID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Agid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S2S Name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Activity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Item Code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Item Name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Procurement Type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Procurement Method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Unit </a:t>
                      </a:r>
                      <a:r>
                        <a:rPr lang="en-US" sz="900" u="none" strike="noStrike" dirty="0" smtClean="0">
                          <a:effectLst/>
                        </a:rPr>
                        <a:t>Price (</a:t>
                      </a:r>
                      <a:r>
                        <a:rPr lang="en-US" sz="900" u="none" strike="noStrike" dirty="0" err="1" smtClean="0">
                          <a:effectLst/>
                        </a:rPr>
                        <a:t>Rs</a:t>
                      </a:r>
                      <a:r>
                        <a:rPr lang="en-US" sz="900" u="none" strike="noStrike" dirty="0" smtClean="0">
                          <a:effectLst/>
                        </a:rPr>
                        <a:t> in Lakh)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Quantity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Total (</a:t>
                      </a:r>
                      <a:r>
                        <a:rPr lang="en-US" sz="900" u="none" strike="noStrike" dirty="0" err="1" smtClean="0">
                          <a:effectLst/>
                        </a:rPr>
                        <a:t>Rs</a:t>
                      </a:r>
                      <a:r>
                        <a:rPr lang="en-US" sz="900" u="none" strike="noStrike" dirty="0" smtClean="0">
                          <a:effectLst/>
                        </a:rPr>
                        <a:t> in Lakh)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Bank Review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990600" y="1048433"/>
            <a:ext cx="21451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(Approved Component </a:t>
            </a:r>
            <a:r>
              <a:rPr lang="en-US" sz="1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B)</a:t>
            </a:r>
            <a:endParaRPr lang="en-US" sz="1200" dirty="0"/>
          </a:p>
        </p:txBody>
      </p:sp>
      <p:pic>
        <p:nvPicPr>
          <p:cNvPr id="10" name="Picture 6" descr="http://www.indiawrm.org/images/log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248400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88811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71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556992"/>
              </p:ext>
            </p:extLst>
          </p:nvPr>
        </p:nvGraphicFramePr>
        <p:xfrm>
          <a:off x="990600" y="1247775"/>
          <a:ext cx="7213601" cy="35242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32497"/>
                <a:gridCol w="332497"/>
                <a:gridCol w="392663"/>
                <a:gridCol w="1000657"/>
                <a:gridCol w="484496"/>
                <a:gridCol w="1481986"/>
                <a:gridCol w="683994"/>
                <a:gridCol w="788493"/>
                <a:gridCol w="379996"/>
                <a:gridCol w="481329"/>
                <a:gridCol w="370497"/>
                <a:gridCol w="484496"/>
              </a:tblGrid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UID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Agid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S2S Name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Activity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Item Code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Item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Name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Procurement Type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Procurement Method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Unit Price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Quantity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Total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Bank Review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161211"/>
              </p:ext>
            </p:extLst>
          </p:nvPr>
        </p:nvGraphicFramePr>
        <p:xfrm>
          <a:off x="990600" y="1600200"/>
          <a:ext cx="7239000" cy="49636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33667"/>
                <a:gridCol w="333667"/>
                <a:gridCol w="394046"/>
                <a:gridCol w="1004181"/>
                <a:gridCol w="486201"/>
                <a:gridCol w="1487205"/>
                <a:gridCol w="686402"/>
                <a:gridCol w="791270"/>
                <a:gridCol w="381333"/>
                <a:gridCol w="483023"/>
                <a:gridCol w="371803"/>
                <a:gridCol w="486202"/>
              </a:tblGrid>
              <a:tr h="3179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3305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1271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C1.3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Irrigation management and operation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C1.3.01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DSS Development for Integrated GW Management in Minor Irrigation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CS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QCBS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20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20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Post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</a:tr>
              <a:tr h="2583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3306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1271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C2.1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PDS for Water Quality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C2.1.01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Arsenic (As) Distribution in Groundwater &amp; As Contamination in Food-Chain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CS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CQS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50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50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Post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</a:tr>
              <a:tr h="3179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3307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1271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C2.1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PDS for Water Quality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C2.1.02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Fluoride (F) Distribution in Groundwater &amp; F Contamination in Food-Chain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CQS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50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50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Post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</a:tr>
              <a:tr h="3179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3308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1271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C2.1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PDS for Water Quality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C2.1.03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Studies on Technological Developments in Arsenic Removal from Groundwater Irrigation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CQS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50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50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Post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</a:tr>
              <a:tr h="3179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3309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1271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C2.1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PDS for Water Quality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C2.1.04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Studies on Technological Developments in Fluoride Removal from Groundwater Irrigation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CQS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50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50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Prior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</a:tr>
              <a:tr h="327896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3310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1271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C2.2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PDS for Ground Water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C2.2.01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Estimation of Aquifer Hydraulic Parameters in Different Geological Formation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CQS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50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50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Post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</a:tr>
              <a:tr h="2533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3311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1271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C2.2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PDS for Ground Water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C2.2.02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GW Management Study through GW Estimation &amp; Budgeting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CQS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10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10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Post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</a:tr>
              <a:tr h="3179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3312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1271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C2.2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PDS for Ground Water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C2.2.03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Studies for GW Augmentation through Rainwater Harvesting and Artificial recharge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CQS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30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30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Post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</a:tr>
              <a:tr h="3179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3313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1271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C2.2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PDS for Ground Water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C2.2.04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Impact Study of climate change in Groundwater Resources and Adaptation Measures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CQS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25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25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Post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</a:tr>
              <a:tr h="2384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3314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1271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C2.2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PDS for Ground Water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C2.2.05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Geohydrological Studies on Springs in Darjeeling Himalayan Region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CQS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40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40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Post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</a:tr>
              <a:tr h="3974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3315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1271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C2.2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PDS for Ground Water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C2.2.06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Studies on Salinity Ingress in Coastal Aquifers including Submarine Groundwater Discharge in Changing Climate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CQS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200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200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Post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</a:tr>
              <a:tr h="2434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3316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1271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C2.2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PDS for Ground Water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C2.2.07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Isotope Study in Coastal Saline Areas (NIH supported)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CQS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35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35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Post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</a:tr>
              <a:tr h="1738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3317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1271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C2.2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PDS for Ground Water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C2.2.08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Transboundary Groundwater Study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CQS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50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50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Post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</a:tr>
              <a:tr h="2434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3318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1271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C2.2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PDS for Ground Water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C2.2.09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Pilot Study on Community Based GW Monitoring &amp; Management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CQS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30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30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Post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</a:tr>
              <a:tr h="163948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3319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1271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C2.4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PDS for SW GW interaction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C2.4.01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Studies for conjunctive use, SW-GW interaction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CQS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40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40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Post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</a:tr>
              <a:tr h="1589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3320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1271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C3.1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Pilot Activities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C3.1.01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Aquifer Assessment &amp; Budgeting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QCBS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15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15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Post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</a:tr>
              <a:tr h="1589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3321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1271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C3.1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Pilot Activities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C3.1.02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Public Alert: Block Level GW Availability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CS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QCBS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 dirty="0">
                          <a:effectLst/>
                        </a:rPr>
                        <a:t>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 dirty="0">
                          <a:effectLst/>
                        </a:rPr>
                        <a:t>Post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</a:tr>
              <a:tr h="158980">
                <a:tc gridSpan="10"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68" marR="4968" marT="4968" marB="0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906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PIP COST TABLE </a:t>
            </a:r>
            <a:b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WEST BENGAL (GROUNDWATER)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8497" y="914400"/>
            <a:ext cx="21419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(Approved Component </a:t>
            </a:r>
            <a:r>
              <a:rPr lang="en-US" sz="1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C)</a:t>
            </a:r>
            <a:endParaRPr lang="en-US" sz="1200" dirty="0"/>
          </a:p>
        </p:txBody>
      </p:sp>
      <p:pic>
        <p:nvPicPr>
          <p:cNvPr id="7" name="Picture 6" descr="http://www.indiawrm.org/images/log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578597"/>
            <a:ext cx="1257311" cy="27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88811"/>
            <a:ext cx="4419600" cy="269189"/>
          </a:xfrm>
        </p:spPr>
        <p:txBody>
          <a:bodyPr/>
          <a:lstStyle/>
          <a:p>
            <a:pPr>
              <a:defRPr/>
            </a:pPr>
            <a:r>
              <a:rPr lang="es-ES" b="1" smtClean="0">
                <a:solidFill>
                  <a:srgbClr val="FF0066"/>
                </a:solidFill>
              </a:rPr>
              <a:t>WEST BENGAL (GROUND WATER)</a:t>
            </a:r>
            <a:endParaRPr lang="es-ES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8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7593</TotalTime>
  <Words>5678</Words>
  <Application>Microsoft Office PowerPoint</Application>
  <PresentationFormat>On-screen Show (4:3)</PresentationFormat>
  <Paragraphs>2632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Diseño predeterminado</vt:lpstr>
      <vt:lpstr>NATIONAL HYDROLOGY PROJECT WEST BENGAL (GROUNDWATER) </vt:lpstr>
      <vt:lpstr>PowerPoint Presentation</vt:lpstr>
      <vt:lpstr>STATE PROJECT MANAGEMENT UNIT</vt:lpstr>
      <vt:lpstr>STATE PROJECT MANAGEMENT UNIT</vt:lpstr>
      <vt:lpstr>FUND RECEIVED AND EXPENDITURE</vt:lpstr>
      <vt:lpstr>ABSTRACT OF PIP COST TABLE</vt:lpstr>
      <vt:lpstr>PIP COST TABLE  WEST BENGAL (GROUNDWATER)  </vt:lpstr>
      <vt:lpstr>PIP COST TABLE WEST BENGAL (GROUNDWATER)</vt:lpstr>
      <vt:lpstr>PIP COST TABLE  WEST BENGAL (GROUNDWATER)</vt:lpstr>
      <vt:lpstr>PIP COST TABLE WEST BENGAL (GROUNDWATER)</vt:lpstr>
      <vt:lpstr>PROCUREMENT PLAN (2016-2017)  </vt:lpstr>
      <vt:lpstr>PROCUREMENT PLAN (2017-2018)</vt:lpstr>
      <vt:lpstr>PowerPoint Presentation</vt:lpstr>
      <vt:lpstr>PowerPoint Presentation</vt:lpstr>
      <vt:lpstr>PowerPoint Presentation</vt:lpstr>
      <vt:lpstr>PowerPoint Presentation</vt:lpstr>
      <vt:lpstr>STATUS OF PDS</vt:lpstr>
      <vt:lpstr>STATUS OF DATA ENTRY IN E-SWIS</vt:lpstr>
      <vt:lpstr>STATUS OF HYDRO-MET STATIONS</vt:lpstr>
      <vt:lpstr>STATUS OF STATE WRIS</vt:lpstr>
      <vt:lpstr>STATUS OF PFMS</vt:lpstr>
      <vt:lpstr>WAY FORWARD</vt:lpstr>
      <vt:lpstr>WAY FORWARD</vt:lpstr>
      <vt:lpstr>WAY FORWARD</vt:lpstr>
      <vt:lpstr>WAY FORWARD</vt:lpstr>
      <vt:lpstr>ANY OTHER ISSUES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Dell-pc</cp:lastModifiedBy>
  <cp:revision>686</cp:revision>
  <dcterms:created xsi:type="dcterms:W3CDTF">2010-05-23T14:28:12Z</dcterms:created>
  <dcterms:modified xsi:type="dcterms:W3CDTF">2017-08-16T16:39:29Z</dcterms:modified>
</cp:coreProperties>
</file>